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93469" r:id="rId4"/>
    <p:sldMasterId id="2147493477" r:id="rId5"/>
    <p:sldMasterId id="2147493486" r:id="rId6"/>
  </p:sldMasterIdLst>
  <p:notesMasterIdLst>
    <p:notesMasterId r:id="rId105"/>
  </p:notesMasterIdLst>
  <p:handoutMasterIdLst>
    <p:handoutMasterId r:id="rId106"/>
  </p:handoutMasterIdLst>
  <p:sldIdLst>
    <p:sldId id="335" r:id="rId7"/>
    <p:sldId id="346" r:id="rId8"/>
    <p:sldId id="421" r:id="rId9"/>
    <p:sldId id="415" r:id="rId10"/>
    <p:sldId id="422" r:id="rId11"/>
    <p:sldId id="423" r:id="rId12"/>
    <p:sldId id="424" r:id="rId13"/>
    <p:sldId id="425" r:id="rId14"/>
    <p:sldId id="426" r:id="rId15"/>
    <p:sldId id="427" r:id="rId16"/>
    <p:sldId id="428" r:id="rId17"/>
    <p:sldId id="492" r:id="rId18"/>
    <p:sldId id="491" r:id="rId19"/>
    <p:sldId id="493" r:id="rId20"/>
    <p:sldId id="391" r:id="rId21"/>
    <p:sldId id="410" r:id="rId22"/>
    <p:sldId id="409" r:id="rId23"/>
    <p:sldId id="407" r:id="rId24"/>
    <p:sldId id="405" r:id="rId25"/>
    <p:sldId id="406" r:id="rId26"/>
    <p:sldId id="429" r:id="rId27"/>
    <p:sldId id="381" r:id="rId28"/>
    <p:sldId id="382" r:id="rId29"/>
    <p:sldId id="383" r:id="rId30"/>
    <p:sldId id="384" r:id="rId31"/>
    <p:sldId id="385" r:id="rId32"/>
    <p:sldId id="386" r:id="rId33"/>
    <p:sldId id="387" r:id="rId34"/>
    <p:sldId id="388" r:id="rId35"/>
    <p:sldId id="389" r:id="rId36"/>
    <p:sldId id="390" r:id="rId37"/>
    <p:sldId id="413" r:id="rId38"/>
    <p:sldId id="431" r:id="rId39"/>
    <p:sldId id="432" r:id="rId40"/>
    <p:sldId id="433" r:id="rId41"/>
    <p:sldId id="434" r:id="rId42"/>
    <p:sldId id="392" r:id="rId43"/>
    <p:sldId id="370" r:id="rId44"/>
    <p:sldId id="368" r:id="rId45"/>
    <p:sldId id="371" r:id="rId46"/>
    <p:sldId id="369" r:id="rId47"/>
    <p:sldId id="324" r:id="rId48"/>
    <p:sldId id="435" r:id="rId49"/>
    <p:sldId id="436" r:id="rId50"/>
    <p:sldId id="437" r:id="rId51"/>
    <p:sldId id="474" r:id="rId52"/>
    <p:sldId id="473" r:id="rId53"/>
    <p:sldId id="475" r:id="rId54"/>
    <p:sldId id="439" r:id="rId55"/>
    <p:sldId id="483" r:id="rId56"/>
    <p:sldId id="482" r:id="rId57"/>
    <p:sldId id="440" r:id="rId58"/>
    <p:sldId id="484" r:id="rId59"/>
    <p:sldId id="441" r:id="rId60"/>
    <p:sldId id="442" r:id="rId61"/>
    <p:sldId id="443" r:id="rId62"/>
    <p:sldId id="485" r:id="rId63"/>
    <p:sldId id="444" r:id="rId64"/>
    <p:sldId id="486" r:id="rId65"/>
    <p:sldId id="445" r:id="rId66"/>
    <p:sldId id="487" r:id="rId67"/>
    <p:sldId id="446" r:id="rId68"/>
    <p:sldId id="488" r:id="rId69"/>
    <p:sldId id="447" r:id="rId70"/>
    <p:sldId id="448" r:id="rId71"/>
    <p:sldId id="489" r:id="rId72"/>
    <p:sldId id="449" r:id="rId73"/>
    <p:sldId id="450" r:id="rId74"/>
    <p:sldId id="453" r:id="rId75"/>
    <p:sldId id="454" r:id="rId76"/>
    <p:sldId id="455" r:id="rId77"/>
    <p:sldId id="456" r:id="rId78"/>
    <p:sldId id="477" r:id="rId79"/>
    <p:sldId id="476" r:id="rId80"/>
    <p:sldId id="457" r:id="rId81"/>
    <p:sldId id="458" r:id="rId82"/>
    <p:sldId id="478" r:id="rId83"/>
    <p:sldId id="459" r:id="rId84"/>
    <p:sldId id="460" r:id="rId85"/>
    <p:sldId id="479" r:id="rId86"/>
    <p:sldId id="461" r:id="rId87"/>
    <p:sldId id="481" r:id="rId88"/>
    <p:sldId id="462" r:id="rId89"/>
    <p:sldId id="480" r:id="rId90"/>
    <p:sldId id="463" r:id="rId91"/>
    <p:sldId id="465" r:id="rId92"/>
    <p:sldId id="466" r:id="rId93"/>
    <p:sldId id="468" r:id="rId94"/>
    <p:sldId id="469" r:id="rId95"/>
    <p:sldId id="470" r:id="rId96"/>
    <p:sldId id="472" r:id="rId97"/>
    <p:sldId id="403" r:id="rId98"/>
    <p:sldId id="490" r:id="rId99"/>
    <p:sldId id="393" r:id="rId100"/>
    <p:sldId id="394" r:id="rId101"/>
    <p:sldId id="395" r:id="rId102"/>
    <p:sldId id="496" r:id="rId103"/>
    <p:sldId id="404" r:id="rId10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guide id="3">
          <p15:clr>
            <a:srgbClr val="A4A3A4"/>
          </p15:clr>
        </p15:guide>
        <p15:guide id="4" pos="3071">
          <p15:clr>
            <a:srgbClr val="A4A3A4"/>
          </p15:clr>
        </p15:guide>
        <p15:guide id="5" pos="1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CCCC"/>
    <a:srgbClr val="333333"/>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8" autoAdjust="0"/>
    <p:restoredTop sz="82729" autoAdjust="0"/>
  </p:normalViewPr>
  <p:slideViewPr>
    <p:cSldViewPr snapToObjects="1">
      <p:cViewPr>
        <p:scale>
          <a:sx n="103" d="100"/>
          <a:sy n="103" d="100"/>
        </p:scale>
        <p:origin x="-1360" y="-296"/>
      </p:cViewPr>
      <p:guideLst>
        <p:guide orient="horz" pos="1620"/>
        <p:guide pos="2880"/>
        <p:guide/>
        <p:guide pos="3071"/>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notesMaster" Target="notesMasters/notesMaster1.xml"/><Relationship Id="rId106" Type="http://schemas.openxmlformats.org/officeDocument/2006/relationships/handoutMaster" Target="handoutMasters/handoutMaster1.xml"/><Relationship Id="rId107"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theme" Target="theme/theme1.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3DF860-82B9-9042-8A24-0F7126EE1B5F}" type="datetimeFigureOut">
              <a:rPr lang="en-US" smtClean="0"/>
              <a:t>2/15/16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5F51C7-9F44-F84D-A723-047B65DA687F}" type="slidenum">
              <a:rPr lang="en-US" smtClean="0"/>
              <a:t>‹#›</a:t>
            </a:fld>
            <a:endParaRPr lang="en-US"/>
          </a:p>
        </p:txBody>
      </p:sp>
    </p:spTree>
    <p:extLst>
      <p:ext uri="{BB962C8B-B14F-4D97-AF65-F5344CB8AC3E}">
        <p14:creationId xmlns:p14="http://schemas.microsoft.com/office/powerpoint/2010/main" val="163956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E35538-4DEF-AA44-B414-00DB06120A5A}" type="datetimeFigureOut">
              <a:rPr lang="en-US" smtClean="0"/>
              <a:t>2/15/16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5C908D-C35B-B346-A739-79C621D2BD36}" type="slidenum">
              <a:rPr lang="en-US" smtClean="0"/>
              <a:t>‹#›</a:t>
            </a:fld>
            <a:endParaRPr lang="en-US"/>
          </a:p>
        </p:txBody>
      </p:sp>
    </p:spTree>
    <p:extLst>
      <p:ext uri="{BB962C8B-B14F-4D97-AF65-F5344CB8AC3E}">
        <p14:creationId xmlns:p14="http://schemas.microsoft.com/office/powerpoint/2010/main" val="27538493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The</a:t>
            </a:r>
            <a:r>
              <a:rPr lang="en-US" b="0" u="none" baseline="0" dirty="0" smtClean="0"/>
              <a:t> shape of our data and our use of that data determines the way that we store and query it. This part is basically a plea for people to choose the right database for the job and to choose </a:t>
            </a:r>
            <a:r>
              <a:rPr lang="en-US" b="0" u="none" baseline="0" dirty="0" err="1" smtClean="0"/>
              <a:t>Couchbase</a:t>
            </a:r>
            <a:r>
              <a:rPr lang="en-US" b="0" u="none" baseline="0" dirty="0" smtClean="0"/>
              <a:t> on its terms: i.e. you need to think outside the confines of your experience and preferred tools and rather think about what you're trying to achieve and which trade-offs you're willing to make in order to achieve it.</a:t>
            </a:r>
          </a:p>
          <a:p>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4</a:t>
            </a:fld>
            <a:endParaRPr lang="en-US"/>
          </a:p>
        </p:txBody>
      </p:sp>
    </p:spTree>
    <p:extLst>
      <p:ext uri="{BB962C8B-B14F-4D97-AF65-F5344CB8AC3E}">
        <p14:creationId xmlns:p14="http://schemas.microsoft.com/office/powerpoint/2010/main" val="1351538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22</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23</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24</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25</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26</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27</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28</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29</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30</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31</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smtClean="0"/>
              <a:t>Document</a:t>
            </a:r>
            <a:r>
              <a:rPr lang="en-US" b="0" u="none" baseline="0" dirty="0" smtClean="0"/>
              <a:t> has some insight into the document. It could be deeper indexing of the document, it could be query.</a:t>
            </a:r>
            <a:endParaRPr lang="en-US" b="0" u="none" dirty="0" smtClean="0"/>
          </a:p>
        </p:txBody>
      </p:sp>
      <p:sp>
        <p:nvSpPr>
          <p:cNvPr id="4" name="Slide Number Placeholder 3"/>
          <p:cNvSpPr>
            <a:spLocks noGrp="1"/>
          </p:cNvSpPr>
          <p:nvPr>
            <p:ph type="sldNum" sz="quarter" idx="10"/>
          </p:nvPr>
        </p:nvSpPr>
        <p:spPr/>
        <p:txBody>
          <a:bodyPr/>
          <a:lstStyle/>
          <a:p>
            <a:fld id="{615C908D-C35B-B346-A739-79C621D2BD36}" type="slidenum">
              <a:rPr lang="en-US" smtClean="0"/>
              <a:t>8</a:t>
            </a:fld>
            <a:endParaRPr lang="en-US"/>
          </a:p>
        </p:txBody>
      </p:sp>
    </p:spTree>
    <p:extLst>
      <p:ext uri="{BB962C8B-B14F-4D97-AF65-F5344CB8AC3E}">
        <p14:creationId xmlns:p14="http://schemas.microsoft.com/office/powerpoint/2010/main" val="766631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32</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Actually, mostly it's KV</a:t>
            </a:r>
            <a:r>
              <a:rPr lang="en-US" b="0" u="none" baseline="0" dirty="0" smtClean="0"/>
              <a:t> and we're just looking for different ways of indexing what we're accessing. N1QL is a game changer.</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34</a:t>
            </a:fld>
            <a:endParaRPr lang="en-US"/>
          </a:p>
        </p:txBody>
      </p:sp>
    </p:spTree>
    <p:extLst>
      <p:ext uri="{BB962C8B-B14F-4D97-AF65-F5344CB8AC3E}">
        <p14:creationId xmlns:p14="http://schemas.microsoft.com/office/powerpoint/2010/main" val="41240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Manual</a:t>
            </a:r>
            <a:r>
              <a:rPr lang="en-US" b="0" u="none" baseline="0" dirty="0" smtClean="0"/>
              <a:t> 2i is fine enough but takes more work on the application side. Gives you the advantage of strong consistency.</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35</a:t>
            </a:fld>
            <a:endParaRPr lang="en-US"/>
          </a:p>
        </p:txBody>
      </p:sp>
    </p:spTree>
    <p:extLst>
      <p:ext uri="{BB962C8B-B14F-4D97-AF65-F5344CB8AC3E}">
        <p14:creationId xmlns:p14="http://schemas.microsoft.com/office/powerpoint/2010/main" val="983631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Views</a:t>
            </a:r>
            <a:r>
              <a:rPr lang="en-US" b="0" u="none" baseline="0" dirty="0" smtClean="0"/>
              <a:t> let us automate that. View </a:t>
            </a:r>
            <a:r>
              <a:rPr lang="en-US" b="0" u="none" baseline="0" dirty="0" err="1" smtClean="0"/>
              <a:t>ain't</a:t>
            </a:r>
            <a:r>
              <a:rPr lang="en-US" b="0" u="none" baseline="0" dirty="0" smtClean="0"/>
              <a:t> going nowhere. Views might be the right way to index some stuff. Ultimately you're still doing KV but the indexes are slightly out of sync. Still, you're telling </a:t>
            </a:r>
            <a:r>
              <a:rPr lang="en-US" b="0" u="none" baseline="0" dirty="0" err="1" smtClean="0"/>
              <a:t>Couchbase</a:t>
            </a:r>
            <a:r>
              <a:rPr lang="en-US" b="0" u="none" baseline="0" dirty="0" smtClean="0"/>
              <a:t> how to go about giving you the data you want.</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36</a:t>
            </a:fld>
            <a:endParaRPr lang="en-US"/>
          </a:p>
        </p:txBody>
      </p:sp>
    </p:spTree>
    <p:extLst>
      <p:ext uri="{BB962C8B-B14F-4D97-AF65-F5344CB8AC3E}">
        <p14:creationId xmlns:p14="http://schemas.microsoft.com/office/powerpoint/2010/main" val="1909850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42</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N1QL changes all that.</a:t>
            </a:r>
            <a:r>
              <a:rPr lang="en-US" b="0" u="none" baseline="0" dirty="0" smtClean="0"/>
              <a:t> With N1QL you tell </a:t>
            </a:r>
            <a:r>
              <a:rPr lang="en-US" b="0" u="none" baseline="0" dirty="0" err="1" smtClean="0"/>
              <a:t>Couchbase</a:t>
            </a:r>
            <a:r>
              <a:rPr lang="en-US" b="0" u="none" baseline="0" dirty="0" smtClean="0"/>
              <a:t> what you want and it worries about the detail of how to get it.</a:t>
            </a:r>
          </a:p>
          <a:p>
            <a:endParaRPr lang="en-US" b="0" u="none" baseline="0" dirty="0" smtClean="0"/>
          </a:p>
          <a:p>
            <a:r>
              <a:rPr lang="en-US" b="0" u="none" baseline="0" dirty="0" smtClean="0"/>
              <a:t>We're leaving KV behind entirely here. Importantly, the results you get back no longer have to match the exact documents stored in the database. You can use N1QL to get the data you want, rather than having to mangle all that on the application side.</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43</a:t>
            </a:fld>
            <a:endParaRPr lang="en-US"/>
          </a:p>
        </p:txBody>
      </p:sp>
    </p:spTree>
    <p:extLst>
      <p:ext uri="{BB962C8B-B14F-4D97-AF65-F5344CB8AC3E}">
        <p14:creationId xmlns:p14="http://schemas.microsoft.com/office/powerpoint/2010/main" val="356684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SELECT</a:t>
            </a:r>
            <a:r>
              <a:rPr lang="en-US" baseline="0" dirty="0" smtClean="0"/>
              <a:t> is the workhorse of N1QL. This is where you'll  most likely spend your time.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44</a:t>
            </a:fld>
            <a:endParaRPr lang="en-US"/>
          </a:p>
        </p:txBody>
      </p:sp>
    </p:spTree>
    <p:extLst>
      <p:ext uri="{BB962C8B-B14F-4D97-AF65-F5344CB8AC3E}">
        <p14:creationId xmlns:p14="http://schemas.microsoft.com/office/powerpoint/2010/main" val="1489692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With</a:t>
            </a:r>
            <a:r>
              <a:rPr lang="en-US" baseline="0" dirty="0" smtClean="0"/>
              <a:t> N1Ql everything you get back is JSON. It gives you a bunch of metadata around the result itself to help you know how to handle the result or the error.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45</a:t>
            </a:fld>
            <a:endParaRPr lang="en-US"/>
          </a:p>
        </p:txBody>
      </p:sp>
    </p:spTree>
    <p:extLst>
      <p:ext uri="{BB962C8B-B14F-4D97-AF65-F5344CB8AC3E}">
        <p14:creationId xmlns:p14="http://schemas.microsoft.com/office/powerpoint/2010/main" val="674402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Let's</a:t>
            </a:r>
            <a:r>
              <a:rPr lang="en-US" baseline="0" dirty="0" smtClean="0"/>
              <a:t> get the email addresses for everyone in the London office.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49</a:t>
            </a:fld>
            <a:endParaRPr lang="en-US"/>
          </a:p>
        </p:txBody>
      </p:sp>
    </p:spTree>
    <p:extLst>
      <p:ext uri="{BB962C8B-B14F-4D97-AF65-F5344CB8AC3E}">
        <p14:creationId xmlns:p14="http://schemas.microsoft.com/office/powerpoint/2010/main" val="1438537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And now, just everyone in London who is in the Developer Advocacy</a:t>
            </a:r>
            <a:r>
              <a:rPr lang="en-US" baseline="0" dirty="0" smtClean="0"/>
              <a:t> team.</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52</a:t>
            </a:fld>
            <a:endParaRPr lang="en-US"/>
          </a:p>
        </p:txBody>
      </p:sp>
    </p:spTree>
    <p:extLst>
      <p:ext uri="{BB962C8B-B14F-4D97-AF65-F5344CB8AC3E}">
        <p14:creationId xmlns:p14="http://schemas.microsoft.com/office/powerpoint/2010/main" val="147832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dirty="0" smtClean="0"/>
              <a:t>Show that you can run an index across the documents and</a:t>
            </a:r>
            <a:r>
              <a:rPr lang="en-US" b="0" u="none" baseline="0" dirty="0" smtClean="0"/>
              <a:t> end up with a compound index of people in a city who are also in a particular team.</a:t>
            </a:r>
            <a:endParaRPr lang="en-US" b="0" u="none" dirty="0" smtClean="0"/>
          </a:p>
        </p:txBody>
      </p:sp>
      <p:sp>
        <p:nvSpPr>
          <p:cNvPr id="4" name="Slide Number Placeholder 3"/>
          <p:cNvSpPr>
            <a:spLocks noGrp="1"/>
          </p:cNvSpPr>
          <p:nvPr>
            <p:ph type="sldNum" sz="quarter" idx="10"/>
          </p:nvPr>
        </p:nvSpPr>
        <p:spPr/>
        <p:txBody>
          <a:bodyPr/>
          <a:lstStyle/>
          <a:p>
            <a:fld id="{615C908D-C35B-B346-A739-79C621D2BD36}" type="slidenum">
              <a:rPr lang="en-US" smtClean="0"/>
              <a:t>10</a:t>
            </a:fld>
            <a:endParaRPr lang="en-US"/>
          </a:p>
        </p:txBody>
      </p:sp>
    </p:spTree>
    <p:extLst>
      <p:ext uri="{BB962C8B-B14F-4D97-AF65-F5344CB8AC3E}">
        <p14:creationId xmlns:p14="http://schemas.microsoft.com/office/powerpoint/2010/main" val="2066386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Equally,</a:t>
            </a:r>
            <a:r>
              <a:rPr lang="en-US" baseline="0" dirty="0" smtClean="0"/>
              <a:t> we can find the Londoners who *aren't* in the DA team.</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54</a:t>
            </a:fld>
            <a:endParaRPr lang="en-US"/>
          </a:p>
        </p:txBody>
      </p:sp>
    </p:spTree>
    <p:extLst>
      <p:ext uri="{BB962C8B-B14F-4D97-AF65-F5344CB8AC3E}">
        <p14:creationId xmlns:p14="http://schemas.microsoft.com/office/powerpoint/2010/main" val="810411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Okay, so far so SQL. We have a</a:t>
            </a:r>
            <a:r>
              <a:rPr lang="en-US" baseline="0" dirty="0" smtClean="0"/>
              <a:t> JSON database here, though, so how do we dive into that JSON?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55</a:t>
            </a:fld>
            <a:endParaRPr lang="en-US"/>
          </a:p>
        </p:txBody>
      </p:sp>
    </p:spTree>
    <p:extLst>
      <p:ext uri="{BB962C8B-B14F-4D97-AF65-F5344CB8AC3E}">
        <p14:creationId xmlns:p14="http://schemas.microsoft.com/office/powerpoint/2010/main" val="1012502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In our small data set we have an array for some people that shows which conferences they're attending.</a:t>
            </a:r>
          </a:p>
          <a:p>
            <a:endParaRPr lang="en-US" b="0" u="none" dirty="0" smtClean="0"/>
          </a:p>
          <a:p>
            <a:r>
              <a:rPr lang="en-US" b="0" u="none" dirty="0" smtClean="0"/>
              <a:t>We know the name of the array – conferences – and we can go down into the array by </a:t>
            </a:r>
            <a:r>
              <a:rPr lang="en-US" b="0" u="none" dirty="0" err="1" smtClean="0"/>
              <a:t>specifing</a:t>
            </a:r>
            <a:r>
              <a:rPr lang="en-US" b="0" u="none" dirty="0" smtClean="0"/>
              <a:t> the layer at which we'll find the sub-key.</a:t>
            </a:r>
          </a:p>
          <a:p>
            <a:endParaRPr lang="en-US" b="0" u="none" dirty="0" smtClean="0"/>
          </a:p>
          <a:p>
            <a:r>
              <a:rPr lang="en-US" b="0" u="none" dirty="0" smtClean="0"/>
              <a:t>In</a:t>
            </a:r>
            <a:r>
              <a:rPr lang="en-US" b="0" u="none" baseline="0" dirty="0" smtClean="0"/>
              <a:t> our results here we get back all the conferences people are attending. We also get back some blanks because this is a schema  unenforced database. N1QL copes gracefully with missing data because real world data is messy.</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56</a:t>
            </a:fld>
            <a:endParaRPr lang="en-US"/>
          </a:p>
        </p:txBody>
      </p:sp>
    </p:spTree>
    <p:extLst>
      <p:ext uri="{BB962C8B-B14F-4D97-AF65-F5344CB8AC3E}">
        <p14:creationId xmlns:p14="http://schemas.microsoft.com/office/powerpoint/2010/main" val="1316953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In our small data set we have an array for some people that shows which conferences they're attending.</a:t>
            </a:r>
          </a:p>
          <a:p>
            <a:endParaRPr lang="en-US" b="0" u="none" dirty="0" smtClean="0"/>
          </a:p>
          <a:p>
            <a:r>
              <a:rPr lang="en-US" b="0" u="none" dirty="0" smtClean="0"/>
              <a:t>We know the name of the array – conferences – and we can go down into the array by </a:t>
            </a:r>
            <a:r>
              <a:rPr lang="en-US" b="0" u="none" dirty="0" err="1" smtClean="0"/>
              <a:t>specifing</a:t>
            </a:r>
            <a:r>
              <a:rPr lang="en-US" b="0" u="none" dirty="0" smtClean="0"/>
              <a:t> the layer at which we'll find the sub-key.</a:t>
            </a:r>
          </a:p>
          <a:p>
            <a:endParaRPr lang="en-US" b="0" u="none" dirty="0" smtClean="0"/>
          </a:p>
          <a:p>
            <a:r>
              <a:rPr lang="en-US" b="0" u="none" dirty="0" smtClean="0"/>
              <a:t>In</a:t>
            </a:r>
            <a:r>
              <a:rPr lang="en-US" b="0" u="none" baseline="0" dirty="0" smtClean="0"/>
              <a:t> our results here we get back all the conferences people are attending. We also get back some blanks because this is a schema  unenforced database. N1QL copes gracefully with missing data because real world data is messy.</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57</a:t>
            </a:fld>
            <a:endParaRPr lang="en-US"/>
          </a:p>
        </p:txBody>
      </p:sp>
    </p:spTree>
    <p:extLst>
      <p:ext uri="{BB962C8B-B14F-4D97-AF65-F5344CB8AC3E}">
        <p14:creationId xmlns:p14="http://schemas.microsoft.com/office/powerpoint/2010/main" val="1316953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We don't want our results to be messy, though. So let's</a:t>
            </a:r>
            <a:r>
              <a:rPr lang="en-US" b="0" u="none" baseline="0" dirty="0" smtClean="0"/>
              <a:t> strip out some of that duplication but requesting DISTINCT conference names.</a:t>
            </a:r>
          </a:p>
          <a:p>
            <a:endParaRPr lang="en-US" b="0" u="none" baseline="0" dirty="0" smtClean="0"/>
          </a:p>
          <a:p>
            <a:r>
              <a:rPr lang="en-US" b="0" u="none" baseline="0" dirty="0" smtClean="0"/>
              <a:t>We're still get that blank result but only once this time. We don't really want that in our results as what we want is a list of conferences.</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58</a:t>
            </a:fld>
            <a:endParaRPr lang="en-US"/>
          </a:p>
        </p:txBody>
      </p:sp>
    </p:spTree>
    <p:extLst>
      <p:ext uri="{BB962C8B-B14F-4D97-AF65-F5344CB8AC3E}">
        <p14:creationId xmlns:p14="http://schemas.microsoft.com/office/powerpoint/2010/main" val="87522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We don't want our results to be messy, though. So let's</a:t>
            </a:r>
            <a:r>
              <a:rPr lang="en-US" b="0" u="none" baseline="0" dirty="0" smtClean="0"/>
              <a:t> strip out some of that duplication but requesting DISTINCT conference names.</a:t>
            </a:r>
          </a:p>
          <a:p>
            <a:endParaRPr lang="en-US" b="0" u="none" baseline="0" dirty="0" smtClean="0"/>
          </a:p>
          <a:p>
            <a:r>
              <a:rPr lang="en-US" b="0" u="none" baseline="0" dirty="0" smtClean="0"/>
              <a:t>We're still get that blank result but only once this time. We don't really want that in our results as what we want is a list of conferences.</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59</a:t>
            </a:fld>
            <a:endParaRPr lang="en-US"/>
          </a:p>
        </p:txBody>
      </p:sp>
    </p:spTree>
    <p:extLst>
      <p:ext uri="{BB962C8B-B14F-4D97-AF65-F5344CB8AC3E}">
        <p14:creationId xmlns:p14="http://schemas.microsoft.com/office/powerpoint/2010/main" val="87522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N1QL gives us the MISSING command. We can use IS NOT MISSING</a:t>
            </a:r>
            <a:r>
              <a:rPr lang="en-US" b="0" u="none" baseline="0" dirty="0" smtClean="0"/>
              <a:t> to make sure that what we get back are the conference names from only the documents that have a conference name.</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60</a:t>
            </a:fld>
            <a:endParaRPr lang="en-US"/>
          </a:p>
        </p:txBody>
      </p:sp>
    </p:spTree>
    <p:extLst>
      <p:ext uri="{BB962C8B-B14F-4D97-AF65-F5344CB8AC3E}">
        <p14:creationId xmlns:p14="http://schemas.microsoft.com/office/powerpoint/2010/main" val="1594769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N1QL gives us the MISSING command. We can use IS NOT MISSING</a:t>
            </a:r>
            <a:r>
              <a:rPr lang="en-US" b="0" u="none" baseline="0" dirty="0" smtClean="0"/>
              <a:t> to make sure that what we get back are the conference names from only the documents that have a conference name.</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61</a:t>
            </a:fld>
            <a:endParaRPr lang="en-US"/>
          </a:p>
        </p:txBody>
      </p:sp>
    </p:spTree>
    <p:extLst>
      <p:ext uri="{BB962C8B-B14F-4D97-AF65-F5344CB8AC3E}">
        <p14:creationId xmlns:p14="http://schemas.microsoft.com/office/powerpoint/2010/main" val="159476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Now,</a:t>
            </a:r>
            <a:r>
              <a:rPr lang="en-US" b="0" u="none" baseline="0" dirty="0" smtClean="0"/>
              <a:t> let's plan our trip to </a:t>
            </a:r>
            <a:r>
              <a:rPr lang="en-US" b="0" u="none" baseline="0" dirty="0" err="1" smtClean="0"/>
              <a:t>Droidcon</a:t>
            </a:r>
            <a:r>
              <a:rPr lang="en-US" b="0" u="none" baseline="0" dirty="0" smtClean="0"/>
              <a:t> Sweden. Again, we can dive into nested data in our JSON to look for the conference name. Here we can use N1QL's SATISFIES to find the conference name inside the conferences array. </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62</a:t>
            </a:fld>
            <a:endParaRPr lang="en-US"/>
          </a:p>
        </p:txBody>
      </p:sp>
    </p:spTree>
    <p:extLst>
      <p:ext uri="{BB962C8B-B14F-4D97-AF65-F5344CB8AC3E}">
        <p14:creationId xmlns:p14="http://schemas.microsoft.com/office/powerpoint/2010/main" val="701943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Now,</a:t>
            </a:r>
            <a:r>
              <a:rPr lang="en-US" b="0" u="none" baseline="0" dirty="0" smtClean="0"/>
              <a:t> let's plan our trip to </a:t>
            </a:r>
            <a:r>
              <a:rPr lang="en-US" b="0" u="none" baseline="0" dirty="0" err="1" smtClean="0"/>
              <a:t>Droidcon</a:t>
            </a:r>
            <a:r>
              <a:rPr lang="en-US" b="0" u="none" baseline="0" dirty="0" smtClean="0"/>
              <a:t> Sweden. Again, we can dive into nested data in our JSON to look for the conference name. Here we can use N1QL's SATISFIES to find the conference name inside the conferences array. </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63</a:t>
            </a:fld>
            <a:endParaRPr lang="en-US"/>
          </a:p>
        </p:txBody>
      </p:sp>
    </p:spTree>
    <p:extLst>
      <p:ext uri="{BB962C8B-B14F-4D97-AF65-F5344CB8AC3E}">
        <p14:creationId xmlns:p14="http://schemas.microsoft.com/office/powerpoint/2010/main" val="701943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Column databases</a:t>
            </a:r>
            <a:r>
              <a:rPr lang="en-US" baseline="0" dirty="0" smtClean="0"/>
              <a:t> are great for time series. Graph databases are a fancy query engine on top of something else.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Column: sparse column databases.  User profile example with 10000 columns only sparsely populated.  No reason to populate certain data.  Rather than getting document with all attributes, you get certain bits and pieces.  Works well for machine generated data.</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Graph: Queried based upon nodes and vertices.  Given node “Nic” find all friends.</a:t>
            </a:r>
          </a:p>
        </p:txBody>
      </p:sp>
      <p:sp>
        <p:nvSpPr>
          <p:cNvPr id="4" name="Slide Number Placeholder 3"/>
          <p:cNvSpPr>
            <a:spLocks noGrp="1"/>
          </p:cNvSpPr>
          <p:nvPr>
            <p:ph type="sldNum" sz="quarter" idx="10"/>
          </p:nvPr>
        </p:nvSpPr>
        <p:spPr/>
        <p:txBody>
          <a:bodyPr/>
          <a:lstStyle/>
          <a:p>
            <a:fld id="{615C908D-C35B-B346-A739-79C621D2BD36}" type="slidenum">
              <a:rPr lang="en-US" smtClean="0"/>
              <a:t>11</a:t>
            </a:fld>
            <a:endParaRPr lang="en-US"/>
          </a:p>
        </p:txBody>
      </p:sp>
    </p:spTree>
    <p:extLst>
      <p:ext uri="{BB962C8B-B14F-4D97-AF65-F5344CB8AC3E}">
        <p14:creationId xmlns:p14="http://schemas.microsoft.com/office/powerpoint/2010/main" val="2841517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64</a:t>
            </a:fld>
            <a:endParaRPr lang="en-US"/>
          </a:p>
        </p:txBody>
      </p:sp>
    </p:spTree>
    <p:extLst>
      <p:ext uri="{BB962C8B-B14F-4D97-AF65-F5344CB8AC3E}">
        <p14:creationId xmlns:p14="http://schemas.microsoft.com/office/powerpoint/2010/main" val="995706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It's good to know what's going on underneath.</a:t>
            </a:r>
            <a:r>
              <a:rPr lang="en-US" b="0" u="none" baseline="0" dirty="0" smtClean="0"/>
              <a:t> EXPLAIN lets us see into the query engine and how it is getting back the data we're looking for. Particularly useful for when results aren't as expected.</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65</a:t>
            </a:fld>
            <a:endParaRPr lang="en-US"/>
          </a:p>
        </p:txBody>
      </p:sp>
    </p:spTree>
    <p:extLst>
      <p:ext uri="{BB962C8B-B14F-4D97-AF65-F5344CB8AC3E}">
        <p14:creationId xmlns:p14="http://schemas.microsoft.com/office/powerpoint/2010/main" val="179987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It's good to know what's going on underneath.</a:t>
            </a:r>
            <a:r>
              <a:rPr lang="en-US" b="0" u="none" baseline="0" dirty="0" smtClean="0"/>
              <a:t> EXPLAIN lets us see into the query engine and how it is getting back the data we're looking for. Particularly useful for when results aren't as expected.</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66</a:t>
            </a:fld>
            <a:endParaRPr lang="en-US"/>
          </a:p>
        </p:txBody>
      </p:sp>
    </p:spTree>
    <p:extLst>
      <p:ext uri="{BB962C8B-B14F-4D97-AF65-F5344CB8AC3E}">
        <p14:creationId xmlns:p14="http://schemas.microsoft.com/office/powerpoint/2010/main" val="1799878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Okay, so we had a little fun</a:t>
            </a:r>
            <a:r>
              <a:rPr lang="en-US" baseline="0" dirty="0" smtClean="0"/>
              <a:t> but what about something more realistic? CB 4.0 comes with the travel-sample data set. Let's have a place.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67</a:t>
            </a:fld>
            <a:endParaRPr lang="en-US"/>
          </a:p>
        </p:txBody>
      </p:sp>
    </p:spTree>
    <p:extLst>
      <p:ext uri="{BB962C8B-B14F-4D97-AF65-F5344CB8AC3E}">
        <p14:creationId xmlns:p14="http://schemas.microsoft.com/office/powerpoint/2010/main" val="484238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68</a:t>
            </a:fld>
            <a:endParaRPr lang="en-US"/>
          </a:p>
        </p:txBody>
      </p:sp>
    </p:spTree>
    <p:extLst>
      <p:ext uri="{BB962C8B-B14F-4D97-AF65-F5344CB8AC3E}">
        <p14:creationId xmlns:p14="http://schemas.microsoft.com/office/powerpoint/2010/main" val="232993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Okay, so we had a little fun</a:t>
            </a:r>
            <a:r>
              <a:rPr lang="en-US" baseline="0" dirty="0" smtClean="0"/>
              <a:t> but what about something more realistic? CB 4.0 comes with the travel-sample data set. Let's have a place.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69</a:t>
            </a:fld>
            <a:endParaRPr lang="en-US"/>
          </a:p>
        </p:txBody>
      </p:sp>
    </p:spTree>
    <p:extLst>
      <p:ext uri="{BB962C8B-B14F-4D97-AF65-F5344CB8AC3E}">
        <p14:creationId xmlns:p14="http://schemas.microsoft.com/office/powerpoint/2010/main" val="68832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It gives us airports, airlines,</a:t>
            </a:r>
            <a:r>
              <a:rPr lang="en-US" b="0" u="none" baseline="0" dirty="0" smtClean="0"/>
              <a:t> routes and that translates into flights.</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70</a:t>
            </a:fld>
            <a:endParaRPr lang="en-US"/>
          </a:p>
        </p:txBody>
      </p:sp>
    </p:spTree>
    <p:extLst>
      <p:ext uri="{BB962C8B-B14F-4D97-AF65-F5344CB8AC3E}">
        <p14:creationId xmlns:p14="http://schemas.microsoft.com/office/powerpoint/2010/main" val="2032894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We're</a:t>
            </a:r>
            <a:r>
              <a:rPr lang="en-US" baseline="0" dirty="0" smtClean="0"/>
              <a:t> dealing with almost 32k records, so it's a chunkier data set to play with.</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71</a:t>
            </a:fld>
            <a:endParaRPr lang="en-US"/>
          </a:p>
        </p:txBody>
      </p:sp>
    </p:spTree>
    <p:extLst>
      <p:ext uri="{BB962C8B-B14F-4D97-AF65-F5344CB8AC3E}">
        <p14:creationId xmlns:p14="http://schemas.microsoft.com/office/powerpoint/2010/main" val="1529695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Talk about indexing.</a:t>
            </a:r>
            <a:r>
              <a:rPr lang="en-US" b="0" u="none" baseline="0" dirty="0" smtClean="0"/>
              <a:t> Touch on GSI and views. Every bucket needs one index.</a:t>
            </a:r>
          </a:p>
          <a:p>
            <a:endParaRPr lang="en-US" b="0" u="none" baseline="0" dirty="0" smtClean="0"/>
          </a:p>
          <a:p>
            <a:r>
              <a:rPr lang="en-US" b="0" u="none" baseline="0" dirty="0" smtClean="0"/>
              <a:t>Why do we make you create a PRIMARY index? Why isn't it there by default? Well, it takes resource to make and maintain the index. If you don't want N1QL, we don't want to waste your resources by creating an index you don't need.</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72</a:t>
            </a:fld>
            <a:endParaRPr lang="en-US"/>
          </a:p>
        </p:txBody>
      </p:sp>
    </p:spTree>
    <p:extLst>
      <p:ext uri="{BB962C8B-B14F-4D97-AF65-F5344CB8AC3E}">
        <p14:creationId xmlns:p14="http://schemas.microsoft.com/office/powerpoint/2010/main" val="2416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Let's</a:t>
            </a:r>
            <a:r>
              <a:rPr lang="en-US" baseline="0" dirty="0" smtClean="0"/>
              <a:t> try something simple.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75</a:t>
            </a:fld>
            <a:endParaRPr lang="en-US"/>
          </a:p>
        </p:txBody>
      </p:sp>
    </p:spTree>
    <p:extLst>
      <p:ext uri="{BB962C8B-B14F-4D97-AF65-F5344CB8AC3E}">
        <p14:creationId xmlns:p14="http://schemas.microsoft.com/office/powerpoint/2010/main" val="577721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r>
              <a:rPr lang="en-US" sz="1000" b="1" u="sng" dirty="0" smtClean="0"/>
              <a:t>KEY POINT:  COUCHBASE</a:t>
            </a:r>
            <a:r>
              <a:rPr lang="en-US" sz="1000" b="1" u="sng" baseline="0" dirty="0" smtClean="0"/>
              <a:t> PROVIDES A SET OF MULTI-PURPOSE, CORE CAPABILITIES THAT SUPPORT A BROAD RANGE OF APPLICATIONS AND USE CASES, ALL IN A SINGLE DATA MANAGEMENT PLATFORM.</a:t>
            </a:r>
            <a:endParaRPr lang="en-US" sz="1000" dirty="0" smtClean="0"/>
          </a:p>
          <a:p>
            <a:endParaRPr lang="en-US" sz="1000" dirty="0" smtClean="0"/>
          </a:p>
          <a:p>
            <a:pPr marL="171450" indent="-171450">
              <a:buFont typeface="Arial"/>
              <a:buChar char="•"/>
            </a:pPr>
            <a:r>
              <a:rPr lang="en-US" sz="1000" dirty="0" smtClean="0"/>
              <a:t>Couchbase</a:t>
            </a:r>
            <a:r>
              <a:rPr lang="en-US" sz="1000" baseline="0" dirty="0" smtClean="0"/>
              <a:t> provides a set of technology capabilities to support a broad range of applications and use cases:</a:t>
            </a:r>
            <a:endParaRPr lang="en-US" sz="1000" dirty="0" smtClean="0"/>
          </a:p>
          <a:p>
            <a:pPr marL="171450" indent="-171450">
              <a:buFont typeface="Arial"/>
              <a:buChar char="•"/>
            </a:pPr>
            <a:endParaRPr lang="en-US" sz="100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000" u="sng" dirty="0" smtClean="0"/>
              <a:t>High</a:t>
            </a:r>
            <a:r>
              <a:rPr lang="en-US" sz="1000" u="sng" baseline="0" dirty="0" smtClean="0"/>
              <a:t> Availability Cache</a:t>
            </a:r>
            <a:r>
              <a:rPr lang="en-US" sz="1000" baseline="0" dirty="0" smtClean="0"/>
              <a:t>: Couchbase provides an integrated managed object cache, so you can start out using Couchbase as a high availability cache on top of your existing relational database. For example, you can use Couchbase as a session store in front of your relational database, if your relational DB is struggling to keep up with the load required for online interactive applications.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000" baseline="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000" u="sng" dirty="0" smtClean="0"/>
              <a:t>Key-Value</a:t>
            </a:r>
            <a:r>
              <a:rPr lang="en-US" sz="1000" u="sng" baseline="0" dirty="0" smtClean="0"/>
              <a:t> Store</a:t>
            </a:r>
            <a:r>
              <a:rPr lang="en-US" sz="1000" baseline="0" dirty="0" smtClean="0"/>
              <a:t>: Many customers start with Couchbase as a cache and then broaden their usage to other capabilities, like using Couchbase as a Key-Value Store for things like Profile Management.</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000" baseline="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000" u="sng" baseline="0" dirty="0" smtClean="0"/>
              <a:t>Document Database</a:t>
            </a:r>
            <a:r>
              <a:rPr lang="en-US" sz="1000" baseline="0" dirty="0" smtClean="0"/>
              <a:t>: From there, you can grow into using Couchbase as a Document Database, where you can do more with capabilities like indexing and Cross Data Center Replication.</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000" baseline="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000" u="sng" baseline="0" dirty="0" smtClean="0"/>
              <a:t>Embedded Database</a:t>
            </a:r>
            <a:r>
              <a:rPr lang="en-US" sz="1000" baseline="0" dirty="0" smtClean="0"/>
              <a:t>: Couchbase also provides an embedded database called Couchbase Lite. It’s a purpose-built database for the device, so you can build applications that are always available and always work, whether offline or online.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000" baseline="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000" u="sng" baseline="0" dirty="0" smtClean="0"/>
              <a:t>Sync Management</a:t>
            </a:r>
            <a:r>
              <a:rPr lang="en-US" sz="1000" baseline="0" dirty="0" smtClean="0"/>
              <a:t>: Finally, as part of our solution for mobile applications, we provide Couchbase Sync Gateway, which automatically synchronizes data on the device with Couchbase Server in the cloud so your developer doesn’t have to write code to manage the complex sync process.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000" baseline="0" dirty="0" smtClean="0"/>
          </a:p>
          <a:p>
            <a:pPr marL="171450" indent="-171450">
              <a:buFont typeface="Arial"/>
              <a:buChar char="•"/>
            </a:pPr>
            <a:r>
              <a:rPr lang="en-US" sz="1000" dirty="0" smtClean="0"/>
              <a:t>Starting with cache and then expanding to other capabilities is often a good way to </a:t>
            </a:r>
            <a:r>
              <a:rPr lang="en-US" sz="1000" dirty="0"/>
              <a:t>learn the </a:t>
            </a:r>
            <a:r>
              <a:rPr lang="en-US" sz="1000" dirty="0" smtClean="0"/>
              <a:t>technology </a:t>
            </a:r>
            <a:r>
              <a:rPr lang="en-US" sz="1000" dirty="0"/>
              <a:t>and get </a:t>
            </a:r>
            <a:r>
              <a:rPr lang="en-US" sz="1000" dirty="0" smtClean="0"/>
              <a:t>comfortable with Couchbase for a wider set of use cases.</a:t>
            </a:r>
            <a:endParaRPr lang="en-US" sz="1000" baseline="0" dirty="0" smtClean="0"/>
          </a:p>
          <a:p>
            <a:pPr marL="628650" lvl="1" indent="-171450">
              <a:buFont typeface="Arial"/>
              <a:buChar char="•"/>
            </a:pPr>
            <a:endParaRPr lang="en-US" sz="1000" dirty="0" smtClean="0"/>
          </a:p>
          <a:p>
            <a:pPr marL="171450" indent="-171450">
              <a:buFont typeface="Arial"/>
              <a:buChar char="•"/>
            </a:pPr>
            <a:endParaRPr lang="en-US" sz="1000" dirty="0" smtClean="0"/>
          </a:p>
          <a:p>
            <a:pPr marL="171450" indent="-171450">
              <a:buFont typeface="Arial"/>
              <a:buChar char="•"/>
            </a:pPr>
            <a:endParaRPr lang="en-US" sz="1000" dirty="0" smtClean="0"/>
          </a:p>
          <a:p>
            <a:endParaRPr lang="en-US" sz="1000" dirty="0"/>
          </a:p>
        </p:txBody>
      </p:sp>
      <p:sp>
        <p:nvSpPr>
          <p:cNvPr id="4" name="Slide Number Placeholder 3"/>
          <p:cNvSpPr>
            <a:spLocks noGrp="1"/>
          </p:cNvSpPr>
          <p:nvPr>
            <p:ph type="sldNum" sz="quarter" idx="10"/>
          </p:nvPr>
        </p:nvSpPr>
        <p:spPr/>
        <p:txBody>
          <a:bodyPr/>
          <a:lstStyle/>
          <a:p>
            <a:fld id="{F39351FC-18D6-4741-8EEB-9FDB1F020AAC}" type="slidenum">
              <a:rPr lang="en-US" smtClean="0"/>
              <a:t>13</a:t>
            </a:fld>
            <a:endParaRPr lang="en-US"/>
          </a:p>
        </p:txBody>
      </p:sp>
    </p:spTree>
    <p:extLst>
      <p:ext uri="{BB962C8B-B14F-4D97-AF65-F5344CB8AC3E}">
        <p14:creationId xmlns:p14="http://schemas.microsoft.com/office/powerpoint/2010/main" val="3205327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We get back 187 airlines and it took us nearly half a second.</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76</a:t>
            </a:fld>
            <a:endParaRPr lang="en-US"/>
          </a:p>
        </p:txBody>
      </p:sp>
    </p:spTree>
    <p:extLst>
      <p:ext uri="{BB962C8B-B14F-4D97-AF65-F5344CB8AC3E}">
        <p14:creationId xmlns:p14="http://schemas.microsoft.com/office/powerpoint/2010/main" val="580508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b="0" i="0" u="none" dirty="0" smtClean="0"/>
              <a:t>It</a:t>
            </a:r>
            <a:r>
              <a:rPr lang="en-US" b="0" i="0" u="none" baseline="0" dirty="0" smtClean="0"/>
              <a:t> might be more useful to narrow our focus. let's find airlines from the US.</a:t>
            </a:r>
            <a:endParaRPr lang="en-US" b="0" i="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78</a:t>
            </a:fld>
            <a:endParaRPr lang="en-US"/>
          </a:p>
        </p:txBody>
      </p:sp>
    </p:spTree>
    <p:extLst>
      <p:ext uri="{BB962C8B-B14F-4D97-AF65-F5344CB8AC3E}">
        <p14:creationId xmlns:p14="http://schemas.microsoft.com/office/powerpoint/2010/main" val="1844400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It's</a:t>
            </a:r>
            <a:r>
              <a:rPr lang="en-US" baseline="0" dirty="0" smtClean="0"/>
              <a:t> still taking us a good half second to get a result back. If we did an EXPLAIN now we'd see that we're doing a full scan of the bucket. </a:t>
            </a:r>
            <a:r>
              <a:rPr lang="en-US" baseline="0" dirty="0" err="1" smtClean="0"/>
              <a:t>Couchbase</a:t>
            </a:r>
            <a:r>
              <a:rPr lang="en-US" baseline="0" dirty="0" smtClean="0"/>
              <a:t> is going through each of the 32k docs and checking each one to see if it has type=airline and country=United States. That's why it's taking a long time.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79</a:t>
            </a:fld>
            <a:endParaRPr lang="en-US"/>
          </a:p>
        </p:txBody>
      </p:sp>
    </p:spTree>
    <p:extLst>
      <p:ext uri="{BB962C8B-B14F-4D97-AF65-F5344CB8AC3E}">
        <p14:creationId xmlns:p14="http://schemas.microsoft.com/office/powerpoint/2010/main" val="1868423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81</a:t>
            </a:fld>
            <a:endParaRPr lang="en-US"/>
          </a:p>
        </p:txBody>
      </p:sp>
    </p:spTree>
    <p:extLst>
      <p:ext uri="{BB962C8B-B14F-4D97-AF65-F5344CB8AC3E}">
        <p14:creationId xmlns:p14="http://schemas.microsoft.com/office/powerpoint/2010/main" val="1745880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Indexes are not just for the primary key. We can create secondary indexes on the data. Here we're creating</a:t>
            </a:r>
            <a:r>
              <a:rPr lang="en-US" b="0" u="none" baseline="0" dirty="0" smtClean="0"/>
              <a:t> an index of all the airlines, using CB 4.0's new GSI indexing.</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83</a:t>
            </a:fld>
            <a:endParaRPr lang="en-US"/>
          </a:p>
        </p:txBody>
      </p:sp>
    </p:spTree>
    <p:extLst>
      <p:ext uri="{BB962C8B-B14F-4D97-AF65-F5344CB8AC3E}">
        <p14:creationId xmlns:p14="http://schemas.microsoft.com/office/powerpoint/2010/main" val="461152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We</a:t>
            </a:r>
            <a:r>
              <a:rPr lang="en-US" b="0" u="none" baseline="0" dirty="0" smtClean="0"/>
              <a:t> run the query again with that index and it takes 13 </a:t>
            </a:r>
            <a:r>
              <a:rPr lang="en-US" b="0" u="none" baseline="0" dirty="0" err="1" smtClean="0"/>
              <a:t>ms</a:t>
            </a:r>
            <a:r>
              <a:rPr lang="en-US" b="0" u="none" baseline="0" dirty="0" smtClean="0"/>
              <a:t> instead of 500.</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85</a:t>
            </a:fld>
            <a:endParaRPr lang="en-US"/>
          </a:p>
        </p:txBody>
      </p:sp>
    </p:spTree>
    <p:extLst>
      <p:ext uri="{BB962C8B-B14F-4D97-AF65-F5344CB8AC3E}">
        <p14:creationId xmlns:p14="http://schemas.microsoft.com/office/powerpoint/2010/main" val="100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86</a:t>
            </a:fld>
            <a:endParaRPr lang="en-US"/>
          </a:p>
        </p:txBody>
      </p:sp>
    </p:spTree>
    <p:extLst>
      <p:ext uri="{BB962C8B-B14F-4D97-AF65-F5344CB8AC3E}">
        <p14:creationId xmlns:p14="http://schemas.microsoft.com/office/powerpoint/2010/main" val="12928411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N1QL</a:t>
            </a:r>
            <a:r>
              <a:rPr lang="en-US" baseline="0" dirty="0" smtClean="0"/>
              <a:t> is all about giving you the data you want, not the data that happens to be in the database.</a:t>
            </a:r>
          </a:p>
          <a:p>
            <a:pPr marL="457200" lvl="1" indent="0">
              <a:buFont typeface="Arial"/>
              <a:buNone/>
            </a:pPr>
            <a:endParaRPr lang="en-US" baseline="0" dirty="0" smtClean="0"/>
          </a:p>
          <a:p>
            <a:pPr marL="457200" lvl="1" indent="0">
              <a:buFont typeface="Arial"/>
              <a:buNone/>
            </a:pPr>
            <a:r>
              <a:rPr lang="en-US" baseline="0" dirty="0" smtClean="0"/>
              <a:t>JOINs are an essential part of that.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87</a:t>
            </a:fld>
            <a:endParaRPr lang="en-US"/>
          </a:p>
        </p:txBody>
      </p:sp>
    </p:spTree>
    <p:extLst>
      <p:ext uri="{BB962C8B-B14F-4D97-AF65-F5344CB8AC3E}">
        <p14:creationId xmlns:p14="http://schemas.microsoft.com/office/powerpoint/2010/main" val="1582152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u="none" dirty="0" smtClean="0"/>
              <a:t>Let's</a:t>
            </a:r>
            <a:r>
              <a:rPr lang="en-US" b="0" u="none" baseline="0" dirty="0" smtClean="0"/>
              <a:t> look at some sample docs from the travel sample.</a:t>
            </a: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88</a:t>
            </a:fld>
            <a:endParaRPr lang="en-US"/>
          </a:p>
        </p:txBody>
      </p:sp>
    </p:spTree>
    <p:extLst>
      <p:ext uri="{BB962C8B-B14F-4D97-AF65-F5344CB8AC3E}">
        <p14:creationId xmlns:p14="http://schemas.microsoft.com/office/powerpoint/2010/main" val="12384989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Using</a:t>
            </a:r>
            <a:r>
              <a:rPr lang="en-US" baseline="0" dirty="0" smtClean="0"/>
              <a:t> the travel sample data we can find flights from LHR to SFO. Explain that we're aliasing travel-sample twice, because both sides of the join are in the same bucket.</a:t>
            </a:r>
          </a:p>
          <a:p>
            <a:pPr marL="457200" lvl="1" indent="0">
              <a:buFont typeface="Arial"/>
              <a:buNone/>
            </a:pPr>
            <a:endParaRPr lang="en-US" baseline="0" dirty="0" smtClean="0"/>
          </a:p>
          <a:p>
            <a:pPr marL="457200" lvl="1" indent="0">
              <a:buFont typeface="Arial"/>
              <a:buNone/>
            </a:pPr>
            <a:r>
              <a:rPr lang="en-US" baseline="0" dirty="0" smtClean="0"/>
              <a:t>It's important not to conflate buckets and tables. </a:t>
            </a:r>
          </a:p>
          <a:p>
            <a:pPr marL="457200" lvl="1" indent="0">
              <a:buFont typeface="Arial"/>
              <a:buNone/>
            </a:pPr>
            <a:endParaRPr lang="en-US" baseline="0" dirty="0" smtClean="0"/>
          </a:p>
          <a:p>
            <a:pPr marL="457200" lvl="1" indent="0">
              <a:buFont typeface="Arial"/>
              <a:buNone/>
            </a:pPr>
            <a:r>
              <a:rPr lang="en-US" baseline="0" dirty="0" smtClean="0"/>
              <a:t>Run this in </a:t>
            </a:r>
            <a:r>
              <a:rPr lang="en-US" baseline="0" dirty="0" err="1" smtClean="0"/>
              <a:t>cbq</a:t>
            </a:r>
            <a:r>
              <a:rPr lang="en-US" baseline="0" dirty="0" smtClean="0"/>
              <a:t> as it's too much for a GIF.</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89</a:t>
            </a:fld>
            <a:endParaRPr lang="en-US"/>
          </a:p>
        </p:txBody>
      </p:sp>
    </p:spTree>
    <p:extLst>
      <p:ext uri="{BB962C8B-B14F-4D97-AF65-F5344CB8AC3E}">
        <p14:creationId xmlns:p14="http://schemas.microsoft.com/office/powerpoint/2010/main" val="15813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2700974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b="0" u="none" dirty="0" smtClean="0"/>
              <a:t>Just</a:t>
            </a:r>
            <a:r>
              <a:rPr lang="en-US" b="0" u="none" baseline="0" dirty="0" smtClean="0"/>
              <a:t> as before, we</a:t>
            </a:r>
            <a:r>
              <a:rPr lang="fr-FR" b="0" u="none" baseline="0" dirty="0" smtClean="0"/>
              <a:t>’</a:t>
            </a:r>
            <a:r>
              <a:rPr lang="en-US" b="0" u="none" baseline="0" dirty="0" smtClean="0"/>
              <a:t>re getting a lot of repetition so let's get DISTINCT airline names back.</a:t>
            </a:r>
          </a:p>
          <a:p>
            <a:pPr marL="457200" lvl="1" indent="0">
              <a:buFont typeface="Arial"/>
              <a:buNone/>
            </a:pPr>
            <a:endParaRPr lang="en-US" b="0" u="none"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90</a:t>
            </a:fld>
            <a:endParaRPr lang="en-US"/>
          </a:p>
        </p:txBody>
      </p:sp>
    </p:spTree>
    <p:extLst>
      <p:ext uri="{BB962C8B-B14F-4D97-AF65-F5344CB8AC3E}">
        <p14:creationId xmlns:p14="http://schemas.microsoft.com/office/powerpoint/2010/main" val="2089816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1" indent="0">
              <a:buFont typeface="Arial"/>
              <a:buNone/>
            </a:pPr>
            <a:r>
              <a:rPr lang="en-US" dirty="0" smtClean="0"/>
              <a:t>Here</a:t>
            </a:r>
            <a:r>
              <a:rPr lang="en-US" baseline="0" dirty="0" smtClean="0"/>
              <a:t> we use UNNEST and an inner join to find a list of all the flights from </a:t>
            </a:r>
            <a:r>
              <a:rPr lang="en-US" baseline="0" dirty="0" err="1" smtClean="0"/>
              <a:t>heathrow</a:t>
            </a:r>
            <a:r>
              <a:rPr lang="en-US" baseline="0" dirty="0" smtClean="0"/>
              <a:t> to SFO ordered by time. We are now aliasing the </a:t>
            </a:r>
            <a:r>
              <a:rPr lang="en-US" baseline="0" dirty="0" err="1" smtClean="0"/>
              <a:t>UNNESTed</a:t>
            </a:r>
            <a:r>
              <a:rPr lang="en-US" baseline="0" dirty="0" smtClean="0"/>
              <a:t> data too so we can easily use its data in our results.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39351FC-18D6-4741-8EEB-9FDB1F020AAC}" type="slidenum">
              <a:rPr lang="en-US" smtClean="0"/>
              <a:t>91</a:t>
            </a:fld>
            <a:endParaRPr lang="en-US"/>
          </a:p>
        </p:txBody>
      </p:sp>
    </p:spTree>
    <p:extLst>
      <p:ext uri="{BB962C8B-B14F-4D97-AF65-F5344CB8AC3E}">
        <p14:creationId xmlns:p14="http://schemas.microsoft.com/office/powerpoint/2010/main" val="38429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15C908D-C35B-B346-A739-79C621D2BD36}" type="slidenum">
              <a:rPr lang="en-US" smtClean="0"/>
              <a:t>18</a:t>
            </a:fld>
            <a:endParaRPr lang="en-US"/>
          </a:p>
        </p:txBody>
      </p:sp>
    </p:spTree>
    <p:extLst>
      <p:ext uri="{BB962C8B-B14F-4D97-AF65-F5344CB8AC3E}">
        <p14:creationId xmlns:p14="http://schemas.microsoft.com/office/powerpoint/2010/main" val="417966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19</a:t>
            </a:fld>
            <a:endParaRPr lang="en-US"/>
          </a:p>
        </p:txBody>
      </p:sp>
    </p:spTree>
    <p:extLst>
      <p:ext uri="{BB962C8B-B14F-4D97-AF65-F5344CB8AC3E}">
        <p14:creationId xmlns:p14="http://schemas.microsoft.com/office/powerpoint/2010/main" val="53015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Denormalisation is the first thing many people think of when considering</a:t>
            </a:r>
            <a:r>
              <a:rPr lang="en-US" baseline="0" dirty="0" smtClean="0"/>
              <a:t> </a:t>
            </a:r>
            <a:r>
              <a:rPr lang="en-US" baseline="0" dirty="0" err="1" smtClean="0"/>
              <a:t>modelling</a:t>
            </a:r>
            <a:r>
              <a:rPr lang="en-US" baseline="0" dirty="0" smtClean="0"/>
              <a:t> for non-relational databases.</a:t>
            </a:r>
          </a:p>
          <a:p>
            <a:endParaRPr lang="en-US" baseline="0" dirty="0" smtClean="0"/>
          </a:p>
          <a:p>
            <a:r>
              <a:rPr lang="en-US" baseline="0" dirty="0" smtClean="0"/>
              <a:t>Of course, our </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20</a:t>
            </a:fld>
            <a:endParaRPr lang="en-US"/>
          </a:p>
        </p:txBody>
      </p:sp>
    </p:spTree>
    <p:extLst>
      <p:ext uri="{BB962C8B-B14F-4D97-AF65-F5344CB8AC3E}">
        <p14:creationId xmlns:p14="http://schemas.microsoft.com/office/powerpoint/2010/main" val="530152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08707" y="1698478"/>
            <a:ext cx="8342747" cy="1102519"/>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mn-l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2896338"/>
            <a:ext cx="8342747" cy="1088136"/>
          </a:xfrm>
        </p:spPr>
        <p:txBody>
          <a:bodyPr lIns="0" tIns="0" rIns="0" bIns="0"/>
          <a:lstStyle>
            <a:lvl1pPr marL="0" indent="0" algn="l">
              <a:buNone/>
              <a:defRPr sz="3000" b="0" i="0"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428147030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8292"/>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8" y="685801"/>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924587718"/>
      </p:ext>
    </p:extLst>
  </p:cSld>
  <p:clrMapOvr>
    <a:masterClrMapping/>
  </p:clrMapOvr>
  <p:timing>
    <p:tnLst>
      <p:par>
        <p:cTn xmlns:p14="http://schemas.microsoft.com/office/powerpoint/2010/mai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7208" y="685801"/>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39518375"/>
      </p:ext>
    </p:extLst>
  </p:cSld>
  <p:clrMapOvr>
    <a:masterClrMapping/>
  </p:clrMapOvr>
  <p:timing>
    <p:tnLst>
      <p:par>
        <p:cTn xmlns:p14="http://schemas.microsoft.com/office/powerpoint/2010/mai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Dark)">
    <p:spTree>
      <p:nvGrpSpPr>
        <p:cNvPr id="1" name=""/>
        <p:cNvGrpSpPr/>
        <p:nvPr/>
      </p:nvGrpSpPr>
      <p:grpSpPr>
        <a:xfrm>
          <a:off x="0" y="0"/>
          <a:ext cx="0" cy="0"/>
          <a:chOff x="0" y="0"/>
          <a:chExt cx="0" cy="0"/>
        </a:xfrm>
      </p:grpSpPr>
      <p:sp>
        <p:nvSpPr>
          <p:cNvPr id="8" name="Rectangle 7"/>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849034233"/>
      </p:ext>
    </p:extLst>
  </p:cSld>
  <p:clrMapOvr>
    <a:masterClrMapping/>
  </p:clrMapOvr>
  <p:timing>
    <p:tnLst>
      <p:par>
        <p:cTn xmlns:p14="http://schemas.microsoft.com/office/powerpoint/2010/mai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3974679259"/>
      </p:ext>
    </p:extLst>
  </p:cSld>
  <p:clrMapOvr>
    <a:masterClrMapping/>
  </p:clrMapOvr>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2465537645"/>
      </p:ext>
    </p:extLst>
  </p:cSld>
  <p:clrMapOvr>
    <a:masterClrMapping/>
  </p:clrMapOvr>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©2014 Couchbase, Inc. </a:t>
            </a:r>
            <a:endParaRPr lang="en-US" dirty="0"/>
          </a:p>
        </p:txBody>
      </p:sp>
      <p:sp>
        <p:nvSpPr>
          <p:cNvPr id="5" name="TextBox 4"/>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50796146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9384"/>
            <a:ext cx="7772400" cy="1102519"/>
          </a:xfrm>
          <a:effectLst>
            <a:outerShdw blurRad="127000" dir="2700000" algn="tl" rotWithShape="0">
              <a:srgbClr val="000000">
                <a:alpha val="20000"/>
              </a:srgbClr>
            </a:outerShdw>
          </a:effectLst>
        </p:spPr>
        <p:txBody>
          <a:bodyPr/>
          <a:lstStyle>
            <a:lvl1pPr algn="ctr">
              <a:defRPr sz="38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127248"/>
            <a:ext cx="6400800" cy="1088136"/>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4" name="Picture 3" descr="couchbase_logo_red_reversed.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7066" y="351896"/>
            <a:ext cx="2057168" cy="474732"/>
          </a:xfrm>
          <a:prstGeom prst="rect">
            <a:avLst/>
          </a:prstGeom>
        </p:spPr>
      </p:pic>
    </p:spTree>
    <p:extLst>
      <p:ext uri="{BB962C8B-B14F-4D97-AF65-F5344CB8AC3E}">
        <p14:creationId xmlns:p14="http://schemas.microsoft.com/office/powerpoint/2010/main" val="2736129353"/>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631825" indent="-177800">
              <a:lnSpc>
                <a:spcPct val="100000"/>
              </a:lnSpc>
              <a:spcBef>
                <a:spcPts val="0"/>
              </a:spcBef>
              <a:spcAft>
                <a:spcPts val="300"/>
              </a:spcAft>
              <a:defRPr/>
            </a:lvl3pPr>
            <a:lvl4pPr marL="800100" indent="-168275">
              <a:lnSpc>
                <a:spcPct val="100000"/>
              </a:lnSpc>
              <a:spcBef>
                <a:spcPts val="0"/>
              </a:spcBef>
              <a:spcAft>
                <a:spcPts val="300"/>
              </a:spcAft>
              <a:defRPr/>
            </a:lvl4pPr>
            <a:lvl5pPr marL="969963" indent="-169863">
              <a:lnSpc>
                <a:spcPct val="100000"/>
              </a:lnSpc>
              <a:spcBef>
                <a:spcPts val="0"/>
              </a:spcBef>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194363124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1999294402"/>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1"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7903958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8292"/>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08" y="685801"/>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4292528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426922405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5" name="TextBox 4"/>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6"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08" y="685801"/>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12784789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90807333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422448447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363742691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14337029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Dark)">
    <p:spTree>
      <p:nvGrpSpPr>
        <p:cNvPr id="1" name=""/>
        <p:cNvGrpSpPr/>
        <p:nvPr/>
      </p:nvGrpSpPr>
      <p:grpSpPr>
        <a:xfrm>
          <a:off x="0" y="0"/>
          <a:ext cx="0" cy="0"/>
          <a:chOff x="0" y="0"/>
          <a:chExt cx="0" cy="0"/>
        </a:xfrm>
      </p:grpSpPr>
      <p:sp>
        <p:nvSpPr>
          <p:cNvPr id="10" name="Rectangle 9"/>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lnSpc>
                <a:spcPct val="90000"/>
              </a:lnSpc>
              <a:defRPr lang="en-US" dirty="0">
                <a:solidFill>
                  <a:schemeClr val="bg1"/>
                </a:solidFill>
              </a:defRPr>
            </a:lvl1pPr>
          </a:lstStyle>
          <a:p>
            <a:pPr lvl="0">
              <a:lnSpc>
                <a:spcPct val="80000"/>
              </a:lnSpc>
            </a:pP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6" name="Slide Number Placeholder 5"/>
          <p:cNvSpPr>
            <a:spLocks noGrp="1"/>
          </p:cNvSpPr>
          <p:nvPr>
            <p:ph type="sldNum" sz="quarter" idx="12"/>
          </p:nvPr>
        </p:nvSpPr>
        <p:spPr/>
        <p:txBody>
          <a:bodyPr/>
          <a:lstStyle/>
          <a:p>
            <a:fld id="{E728A94C-44F1-DF43-8BD8-694E750DEF33}" type="slidenum">
              <a:rPr lang="en-US" smtClean="0">
                <a:latin typeface="Corbel"/>
              </a:rPr>
              <a:pPr/>
              <a:t>‹#›</a:t>
            </a:fld>
            <a:endParaRPr lang="en-US">
              <a:latin typeface="Corbel"/>
            </a:endParaRPr>
          </a:p>
        </p:txBody>
      </p:sp>
      <p:sp>
        <p:nvSpPr>
          <p:cNvPr id="7" name="TextBox 6"/>
          <p:cNvSpPr txBox="1"/>
          <p:nvPr userDrawn="1"/>
        </p:nvSpPr>
        <p:spPr>
          <a:xfrm>
            <a:off x="164592" y="4767263"/>
            <a:ext cx="1184940" cy="223138"/>
          </a:xfrm>
          <a:prstGeom prst="rect">
            <a:avLst/>
          </a:prstGeom>
          <a:noFill/>
        </p:spPr>
        <p:txBody>
          <a:bodyPr wrap="none" rtlCol="0">
            <a:spAutoFit/>
          </a:bodyPr>
          <a:lstStyle/>
          <a:p>
            <a:r>
              <a:rPr lang="en-US" sz="850" dirty="0" smtClean="0">
                <a:solidFill>
                  <a:srgbClr val="CCCCCC"/>
                </a:solidFill>
                <a:latin typeface="Corbel"/>
              </a:rPr>
              <a:t>©2014 Couchbase Inc.</a:t>
            </a:r>
            <a:endParaRPr lang="en-US" sz="850" dirty="0">
              <a:solidFill>
                <a:srgbClr val="CCCCCC"/>
              </a:solidFill>
              <a:latin typeface="Corbel"/>
            </a:endParaRPr>
          </a:p>
        </p:txBody>
      </p:sp>
    </p:spTree>
    <p:extLst>
      <p:ext uri="{BB962C8B-B14F-4D97-AF65-F5344CB8AC3E}">
        <p14:creationId xmlns:p14="http://schemas.microsoft.com/office/powerpoint/2010/main" val="32264314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08707" y="1698478"/>
            <a:ext cx="8342747" cy="1102519"/>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2896338"/>
            <a:ext cx="8342747" cy="1088136"/>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7333449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latin typeface="Corbel"/>
            </a:endParaRPr>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latin typeface="Corbel"/>
              </a:rPr>
              <a:pPr/>
              <a:t>‹#›</a:t>
            </a:fld>
            <a:endParaRPr lang="en-US">
              <a:latin typeface="Corbel"/>
            </a:endParaRPr>
          </a:p>
        </p:txBody>
      </p:sp>
    </p:spTree>
    <p:extLst>
      <p:ext uri="{BB962C8B-B14F-4D97-AF65-F5344CB8AC3E}">
        <p14:creationId xmlns:p14="http://schemas.microsoft.com/office/powerpoint/2010/main" val="2865498321"/>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94"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r>
              <a:rPr lang="en-US" smtClean="0"/>
              <a:t>©2014 Couchbase, Inc. </a:t>
            </a:r>
            <a:endParaRPr lang="en-US" dirty="0"/>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108396148"/>
      </p:ext>
    </p:extLst>
  </p:cSld>
  <p:clrMap bg1="lt1" tx1="dk1" bg2="lt2" tx2="dk2" accent1="accent1" accent2="accent2" accent3="accent3" accent4="accent4" accent5="accent5" accent6="accent6" hlink="hlink" folHlink="folHlink"/>
  <p:sldLayoutIdLst>
    <p:sldLayoutId id="2147493478" r:id="rId1"/>
    <p:sldLayoutId id="2147493479" r:id="rId2"/>
    <p:sldLayoutId id="2147493480" r:id="rId3"/>
    <p:sldLayoutId id="2147493481" r:id="rId4"/>
    <p:sldLayoutId id="2147493482" r:id="rId5"/>
    <p:sldLayoutId id="2147493483" r:id="rId6"/>
    <p:sldLayoutId id="2147493484" r:id="rId7"/>
  </p:sldLayoutIdLst>
  <p:timing>
    <p:tnLst>
      <p:par>
        <p:cTn xmlns:p14="http://schemas.microsoft.com/office/powerpoint/2010/main" id="1" dur="indefinite" restart="never" nodeType="tmRoot"/>
      </p:par>
    </p:tnLst>
  </p:timing>
  <p:hf hd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93487" r:id="rId1"/>
    <p:sldLayoutId id="2147493488" r:id="rId2"/>
    <p:sldLayoutId id="2147493489" r:id="rId3"/>
    <p:sldLayoutId id="2147493490" r:id="rId4"/>
    <p:sldLayoutId id="2147493491" r:id="rId5"/>
    <p:sldLayoutId id="2147493492" r:id="rId6"/>
    <p:sldLayoutId id="2147493493" r:id="rId7"/>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685800" indent="-231775" algn="l" defTabSz="457200" rtl="0" eaLnBrk="1" latinLnBrk="0" hangingPunct="1">
        <a:spcBef>
          <a:spcPts val="0"/>
        </a:spcBef>
        <a:buClr>
          <a:srgbClr val="262626"/>
        </a:buClr>
        <a:buFont typeface="Lucida Grande"/>
        <a:buChar char="–"/>
        <a:defRPr sz="2000" kern="1200">
          <a:solidFill>
            <a:schemeClr val="tx1"/>
          </a:solidFill>
          <a:latin typeface="+mn-lt"/>
          <a:ea typeface="+mn-ea"/>
          <a:cs typeface="+mn-cs"/>
        </a:defRPr>
      </a:lvl3pPr>
      <a:lvl4pPr marL="854075" indent="-168275" algn="l" defTabSz="457200" rtl="0" eaLnBrk="1" latinLnBrk="0" hangingPunct="1">
        <a:spcBef>
          <a:spcPts val="0"/>
        </a:spcBef>
        <a:buClr>
          <a:srgbClr val="262626"/>
        </a:buClr>
        <a:buFont typeface="Lucida Grande"/>
        <a:buChar char="–"/>
        <a:defRPr sz="1600" kern="1200">
          <a:solidFill>
            <a:schemeClr val="tx1"/>
          </a:solidFill>
          <a:latin typeface="+mn-lt"/>
          <a:ea typeface="+mn-ea"/>
          <a:cs typeface="+mn-cs"/>
        </a:defRPr>
      </a:lvl4pPr>
      <a:lvl5pPr marL="854075" indent="-168275" algn="l" defTabSz="457200" rtl="0" eaLnBrk="1" latinLnBrk="0" hangingPunct="1">
        <a:spcBef>
          <a:spcPts val="200"/>
        </a:spcBef>
        <a:buClr>
          <a:srgbClr val="262626"/>
        </a:buClr>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gif"/><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2.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3.tiff"/></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gif"/></Relationships>
</file>

<file path=ppt/slides/_rels/slide70.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6" Type="http://schemas.openxmlformats.org/officeDocument/2006/relationships/image" Target="../media/image48.tiff"/><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407484" y="2952750"/>
            <a:ext cx="8342747" cy="1088136"/>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smtClean="0"/>
              <a:t>Nic Raboy, Developer Advocate at Couchbase</a:t>
            </a:r>
          </a:p>
        </p:txBody>
      </p:sp>
      <p:sp>
        <p:nvSpPr>
          <p:cNvPr id="6" name="TextBox 5"/>
          <p:cNvSpPr txBox="1"/>
          <p:nvPr/>
        </p:nvSpPr>
        <p:spPr>
          <a:xfrm>
            <a:off x="407484" y="2279362"/>
            <a:ext cx="8342746" cy="584776"/>
          </a:xfrm>
          <a:prstGeom prst="rect">
            <a:avLst/>
          </a:prstGeom>
          <a:noFill/>
        </p:spPr>
        <p:txBody>
          <a:bodyPr wrap="square" rtlCol="0">
            <a:spAutoFit/>
          </a:bodyPr>
          <a:lstStyle/>
          <a:p>
            <a:r>
              <a:rPr lang="en-US" sz="3200" b="1" dirty="0" smtClean="0">
                <a:solidFill>
                  <a:srgbClr val="E10021"/>
                </a:solidFill>
              </a:rPr>
              <a:t>Couchbase: </a:t>
            </a:r>
            <a:r>
              <a:rPr lang="en-US" sz="3200" b="1" dirty="0" err="1" smtClean="0">
                <a:solidFill>
                  <a:srgbClr val="E10021"/>
                </a:solidFill>
              </a:rPr>
              <a:t>NoSQL</a:t>
            </a:r>
            <a:r>
              <a:rPr lang="en-US" sz="3200" b="1" dirty="0" smtClean="0">
                <a:solidFill>
                  <a:srgbClr val="E10021"/>
                </a:solidFill>
              </a:rPr>
              <a:t> &amp; The Bridge Between</a:t>
            </a:r>
            <a:endParaRPr lang="en-US" sz="3200" b="1" dirty="0">
              <a:solidFill>
                <a:srgbClr val="E10021"/>
              </a:solidFill>
            </a:endParaRPr>
          </a:p>
        </p:txBody>
      </p:sp>
    </p:spTree>
    <p:extLst>
      <p:ext uri="{BB962C8B-B14F-4D97-AF65-F5344CB8AC3E}">
        <p14:creationId xmlns:p14="http://schemas.microsoft.com/office/powerpoint/2010/main" val="40018695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
            </a:r>
            <a:endParaRPr lang="en-US" dirty="0"/>
          </a:p>
        </p:txBody>
      </p:sp>
      <p:sp>
        <p:nvSpPr>
          <p:cNvPr id="3" name="TextBox 2"/>
          <p:cNvSpPr txBox="1"/>
          <p:nvPr/>
        </p:nvSpPr>
        <p:spPr>
          <a:xfrm>
            <a:off x="2100811" y="1232922"/>
            <a:ext cx="4942379" cy="2677656"/>
          </a:xfrm>
          <a:prstGeom prst="rect">
            <a:avLst/>
          </a:prstGeom>
          <a:noFill/>
        </p:spPr>
        <p:txBody>
          <a:bodyPr wrap="none" rtlCol="0">
            <a:spAutoFit/>
          </a:bodyPr>
          <a:lstStyle/>
          <a:p>
            <a:r>
              <a:rPr lang="en-US" sz="2800" b="1" dirty="0" smtClean="0"/>
              <a:t>London &amp; Developer Advocacy</a:t>
            </a:r>
          </a:p>
          <a:p>
            <a:endParaRPr lang="en-US" sz="2800" dirty="0"/>
          </a:p>
          <a:p>
            <a:r>
              <a:rPr lang="en-US" sz="2800" dirty="0" err="1" smtClean="0"/>
              <a:t>matthew@couchbase.com</a:t>
            </a:r>
            <a:endParaRPr lang="en-US" sz="2800" dirty="0" smtClean="0"/>
          </a:p>
          <a:p>
            <a:r>
              <a:rPr lang="en-US" sz="2800" dirty="0" err="1" smtClean="0"/>
              <a:t>laura@couchbase.com</a:t>
            </a:r>
            <a:endParaRPr lang="en-US" sz="2800" dirty="0" smtClean="0"/>
          </a:p>
          <a:p>
            <a:r>
              <a:rPr lang="en-US" sz="2800" dirty="0" err="1" smtClean="0"/>
              <a:t>james@couchbase.com</a:t>
            </a:r>
            <a:endParaRPr lang="en-US" sz="2800" dirty="0" smtClean="0"/>
          </a:p>
          <a:p>
            <a:r>
              <a:rPr lang="en-US" sz="2800" dirty="0" err="1" smtClean="0"/>
              <a:t>martin@couchbase.com</a:t>
            </a:r>
            <a:endParaRPr lang="en-US" sz="2800" dirty="0"/>
          </a:p>
        </p:txBody>
      </p:sp>
    </p:spTree>
    <p:extLst>
      <p:ext uri="{BB962C8B-B14F-4D97-AF65-F5344CB8AC3E}">
        <p14:creationId xmlns:p14="http://schemas.microsoft.com/office/powerpoint/2010/main" val="20485994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Others: Column &amp; Graph</a:t>
            </a:r>
            <a:endParaRPr lang="en-US" dirty="0"/>
          </a:p>
        </p:txBody>
      </p:sp>
      <p:pic>
        <p:nvPicPr>
          <p:cNvPr id="3" name="Picture 2"/>
          <p:cNvPicPr>
            <a:picLocks noChangeAspect="1"/>
          </p:cNvPicPr>
          <p:nvPr/>
        </p:nvPicPr>
        <p:blipFill>
          <a:blip r:embed="rId3"/>
          <a:stretch>
            <a:fillRect/>
          </a:stretch>
        </p:blipFill>
        <p:spPr>
          <a:xfrm>
            <a:off x="466344" y="1106456"/>
            <a:ext cx="4437822" cy="3333297"/>
          </a:xfrm>
          <a:prstGeom prst="rect">
            <a:avLst/>
          </a:prstGeom>
        </p:spPr>
      </p:pic>
      <p:pic>
        <p:nvPicPr>
          <p:cNvPr id="4" name="Picture 3"/>
          <p:cNvPicPr>
            <a:picLocks noChangeAspect="1"/>
          </p:cNvPicPr>
          <p:nvPr/>
        </p:nvPicPr>
        <p:blipFill>
          <a:blip r:embed="rId4"/>
          <a:stretch>
            <a:fillRect/>
          </a:stretch>
        </p:blipFill>
        <p:spPr>
          <a:xfrm>
            <a:off x="4904166" y="1314239"/>
            <a:ext cx="3835400" cy="3022600"/>
          </a:xfrm>
          <a:prstGeom prst="rect">
            <a:avLst/>
          </a:prstGeom>
        </p:spPr>
      </p:pic>
    </p:spTree>
    <p:extLst>
      <p:ext uri="{BB962C8B-B14F-4D97-AF65-F5344CB8AC3E}">
        <p14:creationId xmlns:p14="http://schemas.microsoft.com/office/powerpoint/2010/main" val="18973058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6706" y="2279362"/>
            <a:ext cx="5490606" cy="584776"/>
          </a:xfrm>
          <a:prstGeom prst="rect">
            <a:avLst/>
          </a:prstGeom>
          <a:noFill/>
        </p:spPr>
        <p:txBody>
          <a:bodyPr wrap="none" rtlCol="0">
            <a:spAutoFit/>
          </a:bodyPr>
          <a:lstStyle/>
          <a:p>
            <a:pPr algn="ctr"/>
            <a:r>
              <a:rPr lang="en-US" sz="3200" b="1" dirty="0" smtClean="0">
                <a:solidFill>
                  <a:schemeClr val="accent2"/>
                </a:solidFill>
              </a:rPr>
              <a:t>Where Does Couchbase Fit In?</a:t>
            </a:r>
          </a:p>
        </p:txBody>
      </p:sp>
    </p:spTree>
    <p:extLst>
      <p:ext uri="{BB962C8B-B14F-4D97-AF65-F5344CB8AC3E}">
        <p14:creationId xmlns:p14="http://schemas.microsoft.com/office/powerpoint/2010/main" val="39401700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Couchbase provides a complete Data Management solution</a:t>
            </a:r>
            <a:endParaRPr lang="en-US" sz="2400" dirty="0"/>
          </a:p>
        </p:txBody>
      </p:sp>
      <p:sp>
        <p:nvSpPr>
          <p:cNvPr id="25" name="TextBox 24"/>
          <p:cNvSpPr txBox="1"/>
          <p:nvPr/>
        </p:nvSpPr>
        <p:spPr>
          <a:xfrm>
            <a:off x="94071" y="3220819"/>
            <a:ext cx="2014004" cy="646331"/>
          </a:xfrm>
          <a:prstGeom prst="rect">
            <a:avLst/>
          </a:prstGeom>
          <a:noFill/>
        </p:spPr>
        <p:txBody>
          <a:bodyPr wrap="square" rtlCol="0">
            <a:spAutoFit/>
          </a:bodyPr>
          <a:lstStyle/>
          <a:p>
            <a:pPr algn="ctr"/>
            <a:r>
              <a:rPr lang="en-US" b="1" dirty="0" smtClean="0">
                <a:solidFill>
                  <a:schemeClr val="accent2"/>
                </a:solidFill>
              </a:rPr>
              <a:t>High </a:t>
            </a:r>
            <a:r>
              <a:rPr lang="en-US" b="1" dirty="0">
                <a:solidFill>
                  <a:schemeClr val="accent2"/>
                </a:solidFill>
              </a:rPr>
              <a:t>a</a:t>
            </a:r>
            <a:r>
              <a:rPr lang="en-US" b="1" dirty="0" smtClean="0">
                <a:solidFill>
                  <a:schemeClr val="accent2"/>
                </a:solidFill>
              </a:rPr>
              <a:t>vailability </a:t>
            </a:r>
            <a:r>
              <a:rPr lang="en-US" b="1" dirty="0">
                <a:solidFill>
                  <a:schemeClr val="accent2"/>
                </a:solidFill>
              </a:rPr>
              <a:t>c</a:t>
            </a:r>
            <a:r>
              <a:rPr lang="en-US" b="1" dirty="0" smtClean="0">
                <a:solidFill>
                  <a:schemeClr val="accent2"/>
                </a:solidFill>
              </a:rPr>
              <a:t>ache</a:t>
            </a:r>
            <a:endParaRPr lang="en-US" b="1" dirty="0">
              <a:solidFill>
                <a:schemeClr val="accent2"/>
              </a:solidFill>
            </a:endParaRPr>
          </a:p>
        </p:txBody>
      </p:sp>
      <p:sp>
        <p:nvSpPr>
          <p:cNvPr id="26" name="TextBox 25"/>
          <p:cNvSpPr txBox="1"/>
          <p:nvPr/>
        </p:nvSpPr>
        <p:spPr>
          <a:xfrm>
            <a:off x="2113194" y="3220819"/>
            <a:ext cx="1488612" cy="646331"/>
          </a:xfrm>
          <a:prstGeom prst="rect">
            <a:avLst/>
          </a:prstGeom>
          <a:noFill/>
        </p:spPr>
        <p:txBody>
          <a:bodyPr wrap="square" rtlCol="0">
            <a:spAutoFit/>
          </a:bodyPr>
          <a:lstStyle/>
          <a:p>
            <a:pPr algn="ctr"/>
            <a:r>
              <a:rPr lang="en-US" b="1" dirty="0" smtClean="0">
                <a:solidFill>
                  <a:schemeClr val="accent2"/>
                </a:solidFill>
              </a:rPr>
              <a:t>Key-value </a:t>
            </a:r>
            <a:r>
              <a:rPr lang="en-US" b="1" dirty="0">
                <a:solidFill>
                  <a:schemeClr val="accent2"/>
                </a:solidFill>
              </a:rPr>
              <a:t>s</a:t>
            </a:r>
            <a:r>
              <a:rPr lang="en-US" b="1" dirty="0" smtClean="0">
                <a:solidFill>
                  <a:schemeClr val="accent2"/>
                </a:solidFill>
              </a:rPr>
              <a:t>tore</a:t>
            </a:r>
            <a:endParaRPr lang="en-US" b="1" dirty="0">
              <a:solidFill>
                <a:schemeClr val="accent2"/>
              </a:solidFill>
            </a:endParaRPr>
          </a:p>
        </p:txBody>
      </p:sp>
      <p:sp>
        <p:nvSpPr>
          <p:cNvPr id="27" name="TextBox 26"/>
          <p:cNvSpPr txBox="1"/>
          <p:nvPr/>
        </p:nvSpPr>
        <p:spPr>
          <a:xfrm>
            <a:off x="3871477" y="3220819"/>
            <a:ext cx="1401046" cy="646331"/>
          </a:xfrm>
          <a:prstGeom prst="rect">
            <a:avLst/>
          </a:prstGeom>
          <a:noFill/>
        </p:spPr>
        <p:txBody>
          <a:bodyPr wrap="square" rtlCol="0">
            <a:spAutoFit/>
          </a:bodyPr>
          <a:lstStyle/>
          <a:p>
            <a:pPr algn="ctr"/>
            <a:r>
              <a:rPr lang="en-US" b="1" dirty="0" smtClean="0">
                <a:solidFill>
                  <a:schemeClr val="accent2"/>
                </a:solidFill>
              </a:rPr>
              <a:t>Document database</a:t>
            </a:r>
            <a:endParaRPr lang="en-US" b="1" dirty="0">
              <a:solidFill>
                <a:schemeClr val="accent2"/>
              </a:solidFill>
            </a:endParaRPr>
          </a:p>
        </p:txBody>
      </p:sp>
      <p:sp>
        <p:nvSpPr>
          <p:cNvPr id="28" name="TextBox 27"/>
          <p:cNvSpPr txBox="1"/>
          <p:nvPr/>
        </p:nvSpPr>
        <p:spPr>
          <a:xfrm>
            <a:off x="5115733" y="3220819"/>
            <a:ext cx="2189134" cy="646331"/>
          </a:xfrm>
          <a:prstGeom prst="rect">
            <a:avLst/>
          </a:prstGeom>
          <a:noFill/>
        </p:spPr>
        <p:txBody>
          <a:bodyPr wrap="square" rtlCol="0">
            <a:spAutoFit/>
          </a:bodyPr>
          <a:lstStyle/>
          <a:p>
            <a:pPr algn="ctr"/>
            <a:r>
              <a:rPr lang="en-US" b="1" dirty="0" smtClean="0">
                <a:solidFill>
                  <a:schemeClr val="accent2"/>
                </a:solidFill>
              </a:rPr>
              <a:t>Embedded database</a:t>
            </a:r>
            <a:endParaRPr lang="en-US" b="1" dirty="0">
              <a:solidFill>
                <a:schemeClr val="accent2"/>
              </a:solidFill>
            </a:endParaRPr>
          </a:p>
        </p:txBody>
      </p:sp>
      <p:sp>
        <p:nvSpPr>
          <p:cNvPr id="46" name="TextBox 45"/>
          <p:cNvSpPr txBox="1"/>
          <p:nvPr/>
        </p:nvSpPr>
        <p:spPr>
          <a:xfrm>
            <a:off x="6868333" y="3220819"/>
            <a:ext cx="2189134" cy="646331"/>
          </a:xfrm>
          <a:prstGeom prst="rect">
            <a:avLst/>
          </a:prstGeom>
          <a:noFill/>
        </p:spPr>
        <p:txBody>
          <a:bodyPr wrap="square" rtlCol="0">
            <a:spAutoFit/>
          </a:bodyPr>
          <a:lstStyle/>
          <a:p>
            <a:pPr algn="ctr"/>
            <a:r>
              <a:rPr lang="en-US" b="1" dirty="0" smtClean="0">
                <a:solidFill>
                  <a:schemeClr val="accent2"/>
                </a:solidFill>
              </a:rPr>
              <a:t>Sync </a:t>
            </a:r>
            <a:br>
              <a:rPr lang="en-US" b="1" dirty="0" smtClean="0">
                <a:solidFill>
                  <a:schemeClr val="accent2"/>
                </a:solidFill>
              </a:rPr>
            </a:br>
            <a:r>
              <a:rPr lang="en-US" b="1" dirty="0" smtClean="0">
                <a:solidFill>
                  <a:schemeClr val="accent2"/>
                </a:solidFill>
              </a:rPr>
              <a:t>management</a:t>
            </a:r>
            <a:endParaRPr lang="en-US" b="1" dirty="0">
              <a:solidFill>
                <a:schemeClr val="accent2"/>
              </a:solidFill>
            </a:endParaRPr>
          </a:p>
        </p:txBody>
      </p:sp>
      <p:sp>
        <p:nvSpPr>
          <p:cNvPr id="48" name="Content Placeholder 2"/>
          <p:cNvSpPr txBox="1">
            <a:spLocks/>
          </p:cNvSpPr>
          <p:nvPr/>
        </p:nvSpPr>
        <p:spPr>
          <a:xfrm>
            <a:off x="457200" y="955844"/>
            <a:ext cx="8686800" cy="549106"/>
          </a:xfrm>
          <a:prstGeom prst="rect">
            <a:avLst/>
          </a:prstGeom>
        </p:spPr>
        <p:txBody>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178ADB"/>
              </a:buClr>
              <a:buFont typeface="Wingdings" charset="2"/>
              <a:buNone/>
            </a:pPr>
            <a:r>
              <a:rPr lang="en-US" sz="2200" dirty="0" smtClean="0">
                <a:solidFill>
                  <a:srgbClr val="1E1C1C"/>
                </a:solidFill>
                <a:latin typeface="Corbel"/>
              </a:rPr>
              <a:t>Designed and optimized for interactive web applications</a:t>
            </a:r>
          </a:p>
          <a:p>
            <a:pPr marL="0" indent="0">
              <a:buClr>
                <a:srgbClr val="178ADB"/>
              </a:buClr>
              <a:buFont typeface="Wingdings" charset="2"/>
              <a:buNone/>
            </a:pPr>
            <a:endParaRPr lang="en-US" sz="2200" dirty="0">
              <a:solidFill>
                <a:srgbClr val="1E1C1C"/>
              </a:solidFill>
              <a:latin typeface="Corbel"/>
            </a:endParaRPr>
          </a:p>
        </p:txBody>
      </p:sp>
      <p:pic>
        <p:nvPicPr>
          <p:cNvPr id="17" name="Picture 16" descr="drum_layered_blue_JSON.eps"/>
          <p:cNvPicPr>
            <a:picLocks noChangeAspect="1"/>
          </p:cNvPicPr>
          <p:nvPr/>
        </p:nvPicPr>
        <p:blipFill>
          <a:blip r:embed="rId3"/>
          <a:stretch>
            <a:fillRect/>
          </a:stretch>
        </p:blipFill>
        <p:spPr>
          <a:xfrm>
            <a:off x="4056472" y="1862039"/>
            <a:ext cx="1068168" cy="1372471"/>
          </a:xfrm>
          <a:prstGeom prst="rect">
            <a:avLst/>
          </a:prstGeom>
        </p:spPr>
      </p:pic>
      <p:pic>
        <p:nvPicPr>
          <p:cNvPr id="18" name="Picture 17" descr="cache_blue.eps"/>
          <p:cNvPicPr>
            <a:picLocks noChangeAspect="1"/>
          </p:cNvPicPr>
          <p:nvPr/>
        </p:nvPicPr>
        <p:blipFill>
          <a:blip r:embed="rId4"/>
          <a:stretch>
            <a:fillRect/>
          </a:stretch>
        </p:blipFill>
        <p:spPr>
          <a:xfrm>
            <a:off x="322271" y="2020760"/>
            <a:ext cx="1465079" cy="1152085"/>
          </a:xfrm>
          <a:prstGeom prst="rect">
            <a:avLst/>
          </a:prstGeom>
        </p:spPr>
      </p:pic>
      <p:pic>
        <p:nvPicPr>
          <p:cNvPr id="4" name="Picture 3" descr="sync_blu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0138" y="1854798"/>
            <a:ext cx="1318048" cy="1318048"/>
          </a:xfrm>
          <a:prstGeom prst="rect">
            <a:avLst/>
          </a:prstGeom>
        </p:spPr>
      </p:pic>
      <p:pic>
        <p:nvPicPr>
          <p:cNvPr id="7" name="Picture 6" descr="key-value-store-blue2.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5862" y="1854798"/>
            <a:ext cx="1092221" cy="1395265"/>
          </a:xfrm>
          <a:prstGeom prst="rect">
            <a:avLst/>
          </a:prstGeom>
        </p:spPr>
      </p:pic>
      <p:grpSp>
        <p:nvGrpSpPr>
          <p:cNvPr id="8" name="Group 7"/>
          <p:cNvGrpSpPr/>
          <p:nvPr/>
        </p:nvGrpSpPr>
        <p:grpSpPr>
          <a:xfrm>
            <a:off x="5850278" y="1854798"/>
            <a:ext cx="705899" cy="1379712"/>
            <a:chOff x="5850278" y="1437299"/>
            <a:chExt cx="705899" cy="1379712"/>
          </a:xfrm>
        </p:grpSpPr>
        <p:pic>
          <p:nvPicPr>
            <p:cNvPr id="19" name="Picture 18" descr="embedded_database_blue.eps"/>
            <p:cNvPicPr>
              <a:picLocks noChangeAspect="1"/>
            </p:cNvPicPr>
            <p:nvPr/>
          </p:nvPicPr>
          <p:blipFill>
            <a:blip r:embed="rId7"/>
            <a:stretch>
              <a:fillRect/>
            </a:stretch>
          </p:blipFill>
          <p:spPr>
            <a:xfrm>
              <a:off x="5850278" y="1437299"/>
              <a:ext cx="705899" cy="1379712"/>
            </a:xfrm>
            <a:prstGeom prst="rect">
              <a:avLst/>
            </a:prstGeom>
          </p:spPr>
        </p:pic>
        <p:pic>
          <p:nvPicPr>
            <p:cNvPr id="20" name="Picture 19" descr="drum_layered_blue_JSON.eps"/>
            <p:cNvPicPr>
              <a:picLocks noChangeAspect="1"/>
            </p:cNvPicPr>
            <p:nvPr/>
          </p:nvPicPr>
          <p:blipFill>
            <a:blip r:embed="rId3"/>
            <a:stretch>
              <a:fillRect/>
            </a:stretch>
          </p:blipFill>
          <p:spPr>
            <a:xfrm>
              <a:off x="6016232" y="1928629"/>
              <a:ext cx="385910" cy="495849"/>
            </a:xfrm>
            <a:prstGeom prst="rect">
              <a:avLst/>
            </a:prstGeom>
          </p:spPr>
        </p:pic>
      </p:grpSp>
    </p:spTree>
    <p:extLst>
      <p:ext uri="{BB962C8B-B14F-4D97-AF65-F5344CB8AC3E}">
        <p14:creationId xmlns:p14="http://schemas.microsoft.com/office/powerpoint/2010/main" val="20238759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453568" y="1787063"/>
            <a:ext cx="4129310" cy="3005519"/>
            <a:chOff x="453568" y="1787063"/>
            <a:chExt cx="4129310" cy="3005519"/>
          </a:xfrm>
        </p:grpSpPr>
        <p:pic>
          <p:nvPicPr>
            <p:cNvPr id="4" name="Picture 3"/>
            <p:cNvPicPr>
              <a:picLocks noChangeAspect="1"/>
            </p:cNvPicPr>
            <p:nvPr/>
          </p:nvPicPr>
          <p:blipFill>
            <a:blip r:embed="rId3"/>
            <a:stretch>
              <a:fillRect/>
            </a:stretch>
          </p:blipFill>
          <p:spPr>
            <a:xfrm>
              <a:off x="453568" y="1787063"/>
              <a:ext cx="1273196" cy="2782766"/>
            </a:xfrm>
            <a:prstGeom prst="rect">
              <a:avLst/>
            </a:prstGeom>
          </p:spPr>
        </p:pic>
        <p:pic>
          <p:nvPicPr>
            <p:cNvPr id="5" name="Picture 4"/>
            <p:cNvPicPr>
              <a:picLocks noChangeAspect="1"/>
            </p:cNvPicPr>
            <p:nvPr/>
          </p:nvPicPr>
          <p:blipFill>
            <a:blip r:embed="rId3"/>
            <a:stretch>
              <a:fillRect/>
            </a:stretch>
          </p:blipFill>
          <p:spPr>
            <a:xfrm>
              <a:off x="1881624" y="1787063"/>
              <a:ext cx="1273196" cy="2782766"/>
            </a:xfrm>
            <a:prstGeom prst="rect">
              <a:avLst/>
            </a:prstGeom>
          </p:spPr>
        </p:pic>
        <p:pic>
          <p:nvPicPr>
            <p:cNvPr id="6" name="Picture 5"/>
            <p:cNvPicPr>
              <a:picLocks noChangeAspect="1"/>
            </p:cNvPicPr>
            <p:nvPr/>
          </p:nvPicPr>
          <p:blipFill>
            <a:blip r:embed="rId3"/>
            <a:stretch>
              <a:fillRect/>
            </a:stretch>
          </p:blipFill>
          <p:spPr>
            <a:xfrm>
              <a:off x="3309681" y="1787063"/>
              <a:ext cx="1273196" cy="2782766"/>
            </a:xfrm>
            <a:prstGeom prst="rect">
              <a:avLst/>
            </a:prstGeom>
          </p:spPr>
        </p:pic>
        <p:pic>
          <p:nvPicPr>
            <p:cNvPr id="13" name="Picture 12"/>
            <p:cNvPicPr>
              <a:picLocks noChangeAspect="1"/>
            </p:cNvPicPr>
            <p:nvPr/>
          </p:nvPicPr>
          <p:blipFill>
            <a:blip r:embed="rId4"/>
            <a:stretch>
              <a:fillRect/>
            </a:stretch>
          </p:blipFill>
          <p:spPr>
            <a:xfrm>
              <a:off x="544275" y="4614558"/>
              <a:ext cx="4038603" cy="178024"/>
            </a:xfrm>
            <a:prstGeom prst="rect">
              <a:avLst/>
            </a:prstGeom>
          </p:spPr>
        </p:pic>
        <p:sp>
          <p:nvSpPr>
            <p:cNvPr id="25" name="TextBox 24"/>
            <p:cNvSpPr txBox="1"/>
            <p:nvPr/>
          </p:nvSpPr>
          <p:spPr>
            <a:xfrm>
              <a:off x="794660" y="1914073"/>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26" name="TextBox 25"/>
            <p:cNvSpPr txBox="1"/>
            <p:nvPr/>
          </p:nvSpPr>
          <p:spPr>
            <a:xfrm>
              <a:off x="2239260" y="1914073"/>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27" name="TextBox 26"/>
            <p:cNvSpPr txBox="1"/>
            <p:nvPr/>
          </p:nvSpPr>
          <p:spPr>
            <a:xfrm>
              <a:off x="3663474" y="1914073"/>
              <a:ext cx="576481" cy="230832"/>
            </a:xfrm>
            <a:prstGeom prst="rect">
              <a:avLst/>
            </a:prstGeom>
            <a:noFill/>
          </p:spPr>
          <p:txBody>
            <a:bodyPr wrap="none" rtlCol="0">
              <a:spAutoFit/>
            </a:bodyPr>
            <a:lstStyle/>
            <a:p>
              <a:r>
                <a:rPr lang="en-US" sz="900" b="1" dirty="0" smtClean="0">
                  <a:solidFill>
                    <a:srgbClr val="1E1C1C"/>
                  </a:solidFill>
                  <a:latin typeface="Corbel"/>
                </a:rPr>
                <a:t>ACTIVE</a:t>
              </a:r>
              <a:endParaRPr lang="en-US" sz="900" b="1" dirty="0">
                <a:solidFill>
                  <a:srgbClr val="1E1C1C"/>
                </a:solidFill>
                <a:latin typeface="Corbel"/>
              </a:endParaRPr>
            </a:p>
          </p:txBody>
        </p:sp>
        <p:sp>
          <p:nvSpPr>
            <p:cNvPr id="28" name="TextBox 27"/>
            <p:cNvSpPr txBox="1"/>
            <p:nvPr/>
          </p:nvSpPr>
          <p:spPr>
            <a:xfrm>
              <a:off x="794660" y="3133274"/>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29" name="TextBox 28"/>
            <p:cNvSpPr txBox="1"/>
            <p:nvPr/>
          </p:nvSpPr>
          <p:spPr>
            <a:xfrm>
              <a:off x="2239260" y="3133274"/>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30" name="TextBox 29"/>
            <p:cNvSpPr txBox="1"/>
            <p:nvPr/>
          </p:nvSpPr>
          <p:spPr>
            <a:xfrm>
              <a:off x="3663474" y="3133274"/>
              <a:ext cx="646331" cy="230832"/>
            </a:xfrm>
            <a:prstGeom prst="rect">
              <a:avLst/>
            </a:prstGeom>
            <a:noFill/>
          </p:spPr>
          <p:txBody>
            <a:bodyPr wrap="none" rtlCol="0">
              <a:spAutoFit/>
            </a:bodyPr>
            <a:lstStyle/>
            <a:p>
              <a:r>
                <a:rPr lang="en-US" sz="900" b="1" dirty="0" smtClean="0">
                  <a:solidFill>
                    <a:srgbClr val="1E1C1C"/>
                  </a:solidFill>
                  <a:latin typeface="Corbel"/>
                </a:rPr>
                <a:t>REPLICA</a:t>
              </a:r>
              <a:endParaRPr lang="en-US" sz="900" b="1" dirty="0">
                <a:solidFill>
                  <a:srgbClr val="1E1C1C"/>
                </a:solidFill>
                <a:latin typeface="Corbel"/>
              </a:endParaRPr>
            </a:p>
          </p:txBody>
        </p:sp>
        <p:sp>
          <p:nvSpPr>
            <p:cNvPr id="46" name="TextBox 45"/>
            <p:cNvSpPr txBox="1"/>
            <p:nvPr/>
          </p:nvSpPr>
          <p:spPr>
            <a:xfrm>
              <a:off x="592861" y="4276275"/>
              <a:ext cx="1049937" cy="215444"/>
            </a:xfrm>
            <a:prstGeom prst="rect">
              <a:avLst/>
            </a:prstGeom>
            <a:noFill/>
          </p:spPr>
          <p:txBody>
            <a:bodyPr wrap="none" rtlCol="0">
              <a:spAutoFit/>
            </a:bodyPr>
            <a:lstStyle/>
            <a:p>
              <a:pPr algn="ctr"/>
              <a:r>
                <a:rPr lang="en-US" sz="800" b="1" i="1" dirty="0" smtClean="0">
                  <a:solidFill>
                    <a:srgbClr val="E10021"/>
                  </a:solidFill>
                  <a:latin typeface="Corbel"/>
                </a:rPr>
                <a:t>Couchbase Server 1</a:t>
              </a:r>
              <a:endParaRPr lang="en-US" sz="800" b="1" i="1" dirty="0">
                <a:solidFill>
                  <a:srgbClr val="E10021"/>
                </a:solidFill>
                <a:latin typeface="Corbel"/>
              </a:endParaRPr>
            </a:p>
          </p:txBody>
        </p:sp>
        <p:sp>
          <p:nvSpPr>
            <p:cNvPr id="47" name="TextBox 46"/>
            <p:cNvSpPr txBox="1"/>
            <p:nvPr/>
          </p:nvSpPr>
          <p:spPr>
            <a:xfrm>
              <a:off x="2036556" y="4276275"/>
              <a:ext cx="1051740" cy="215444"/>
            </a:xfrm>
            <a:prstGeom prst="rect">
              <a:avLst/>
            </a:prstGeom>
            <a:noFill/>
          </p:spPr>
          <p:txBody>
            <a:bodyPr wrap="none" rtlCol="0">
              <a:spAutoFit/>
            </a:bodyPr>
            <a:lstStyle/>
            <a:p>
              <a:pPr algn="ctr"/>
              <a:r>
                <a:rPr lang="en-US" sz="800" b="1" i="1" dirty="0">
                  <a:solidFill>
                    <a:srgbClr val="E10021"/>
                  </a:solidFill>
                  <a:latin typeface="Corbel"/>
                </a:rPr>
                <a:t>Couchbase Server 2</a:t>
              </a:r>
            </a:p>
          </p:txBody>
        </p:sp>
        <p:sp>
          <p:nvSpPr>
            <p:cNvPr id="48" name="TextBox 47"/>
            <p:cNvSpPr txBox="1"/>
            <p:nvPr/>
          </p:nvSpPr>
          <p:spPr>
            <a:xfrm>
              <a:off x="3462823" y="4276275"/>
              <a:ext cx="1047633" cy="215444"/>
            </a:xfrm>
            <a:prstGeom prst="rect">
              <a:avLst/>
            </a:prstGeom>
            <a:noFill/>
          </p:spPr>
          <p:txBody>
            <a:bodyPr wrap="none" rtlCol="0">
              <a:spAutoFit/>
            </a:bodyPr>
            <a:lstStyle/>
            <a:p>
              <a:pPr algn="ctr"/>
              <a:r>
                <a:rPr lang="en-US" sz="800" b="1" i="1" dirty="0">
                  <a:solidFill>
                    <a:srgbClr val="E10021"/>
                  </a:solidFill>
                  <a:latin typeface="Corbel"/>
                </a:rPr>
                <a:t>Couchbase Server 3</a:t>
              </a:r>
            </a:p>
          </p:txBody>
        </p:sp>
      </p:grpSp>
      <p:sp>
        <p:nvSpPr>
          <p:cNvPr id="2" name="Title 1"/>
          <p:cNvSpPr>
            <a:spLocks noGrp="1"/>
          </p:cNvSpPr>
          <p:nvPr>
            <p:ph type="title"/>
          </p:nvPr>
        </p:nvSpPr>
        <p:spPr/>
        <p:txBody>
          <a:bodyPr/>
          <a:lstStyle/>
          <a:p>
            <a:r>
              <a:rPr lang="en-US" dirty="0" smtClean="0"/>
              <a:t>Basic Operation</a:t>
            </a:r>
            <a:endParaRPr lang="en-US" dirty="0"/>
          </a:p>
        </p:txBody>
      </p:sp>
      <p:sp>
        <p:nvSpPr>
          <p:cNvPr id="3" name="Slide Number Placeholder 2"/>
          <p:cNvSpPr>
            <a:spLocks noGrp="1"/>
          </p:cNvSpPr>
          <p:nvPr>
            <p:ph type="sldNum" sz="quarter" idx="12"/>
          </p:nvPr>
        </p:nvSpPr>
        <p:spPr/>
        <p:txBody>
          <a:bodyPr/>
          <a:lstStyle/>
          <a:p>
            <a:fld id="{E728A94C-44F1-DF43-8BD8-694E750DEF33}" type="slidenum">
              <a:rPr lang="en-US" smtClean="0">
                <a:latin typeface="Corbel"/>
              </a:rPr>
              <a:pPr/>
              <a:t>14</a:t>
            </a:fld>
            <a:endParaRPr lang="en-US">
              <a:latin typeface="Corbel"/>
            </a:endParaRPr>
          </a:p>
        </p:txBody>
      </p:sp>
      <p:grpSp>
        <p:nvGrpSpPr>
          <p:cNvPr id="15" name="Group 14"/>
          <p:cNvGrpSpPr/>
          <p:nvPr/>
        </p:nvGrpSpPr>
        <p:grpSpPr>
          <a:xfrm>
            <a:off x="632361" y="2228405"/>
            <a:ext cx="354485" cy="338109"/>
            <a:chOff x="4583724" y="1364723"/>
            <a:chExt cx="354485" cy="338109"/>
          </a:xfrm>
        </p:grpSpPr>
        <p:pic>
          <p:nvPicPr>
            <p:cNvPr id="16" name="Picture 15"/>
            <p:cNvPicPr>
              <a:picLocks noChangeAspect="1"/>
            </p:cNvPicPr>
            <p:nvPr/>
          </p:nvPicPr>
          <p:blipFill>
            <a:blip r:embed="rId5"/>
            <a:stretch>
              <a:fillRect/>
            </a:stretch>
          </p:blipFill>
          <p:spPr>
            <a:xfrm>
              <a:off x="4634299" y="1364723"/>
              <a:ext cx="267215" cy="338109"/>
            </a:xfrm>
            <a:prstGeom prst="rect">
              <a:avLst/>
            </a:prstGeom>
          </p:spPr>
        </p:pic>
        <p:sp>
          <p:nvSpPr>
            <p:cNvPr id="17" name="TextBox 16"/>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5</a:t>
              </a:r>
              <a:endParaRPr lang="en-US" sz="500" b="1" dirty="0">
                <a:solidFill>
                  <a:srgbClr val="139DD9"/>
                </a:solidFill>
                <a:latin typeface="Corbel"/>
              </a:endParaRPr>
            </a:p>
          </p:txBody>
        </p:sp>
      </p:grpSp>
      <p:grpSp>
        <p:nvGrpSpPr>
          <p:cNvPr id="31" name="Group 30"/>
          <p:cNvGrpSpPr/>
          <p:nvPr/>
        </p:nvGrpSpPr>
        <p:grpSpPr>
          <a:xfrm>
            <a:off x="948054" y="2228405"/>
            <a:ext cx="354485" cy="338109"/>
            <a:chOff x="4583724" y="1364723"/>
            <a:chExt cx="354485" cy="338109"/>
          </a:xfrm>
        </p:grpSpPr>
        <p:pic>
          <p:nvPicPr>
            <p:cNvPr id="32" name="Picture 31"/>
            <p:cNvPicPr>
              <a:picLocks noChangeAspect="1"/>
            </p:cNvPicPr>
            <p:nvPr/>
          </p:nvPicPr>
          <p:blipFill>
            <a:blip r:embed="rId5"/>
            <a:stretch>
              <a:fillRect/>
            </a:stretch>
          </p:blipFill>
          <p:spPr>
            <a:xfrm>
              <a:off x="4634299" y="1364723"/>
              <a:ext cx="267215" cy="338109"/>
            </a:xfrm>
            <a:prstGeom prst="rect">
              <a:avLst/>
            </a:prstGeom>
          </p:spPr>
        </p:pic>
        <p:sp>
          <p:nvSpPr>
            <p:cNvPr id="33" name="TextBox 32"/>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2</a:t>
              </a:r>
              <a:endParaRPr lang="en-US" sz="500" b="1" dirty="0">
                <a:solidFill>
                  <a:srgbClr val="139DD9"/>
                </a:solidFill>
                <a:latin typeface="Corbel"/>
              </a:endParaRPr>
            </a:p>
          </p:txBody>
        </p:sp>
      </p:grpSp>
      <p:grpSp>
        <p:nvGrpSpPr>
          <p:cNvPr id="34" name="Group 33"/>
          <p:cNvGrpSpPr/>
          <p:nvPr/>
        </p:nvGrpSpPr>
        <p:grpSpPr>
          <a:xfrm>
            <a:off x="1263748" y="2228405"/>
            <a:ext cx="354485" cy="338109"/>
            <a:chOff x="4583724" y="1364723"/>
            <a:chExt cx="354485" cy="338109"/>
          </a:xfrm>
        </p:grpSpPr>
        <p:pic>
          <p:nvPicPr>
            <p:cNvPr id="35" name="Picture 34"/>
            <p:cNvPicPr>
              <a:picLocks noChangeAspect="1"/>
            </p:cNvPicPr>
            <p:nvPr/>
          </p:nvPicPr>
          <p:blipFill>
            <a:blip r:embed="rId5"/>
            <a:stretch>
              <a:fillRect/>
            </a:stretch>
          </p:blipFill>
          <p:spPr>
            <a:xfrm>
              <a:off x="4634299" y="1364723"/>
              <a:ext cx="267215" cy="338109"/>
            </a:xfrm>
            <a:prstGeom prst="rect">
              <a:avLst/>
            </a:prstGeom>
          </p:spPr>
        </p:pic>
        <p:sp>
          <p:nvSpPr>
            <p:cNvPr id="36" name="TextBox 35"/>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9</a:t>
              </a:r>
              <a:endParaRPr lang="en-US" sz="500" b="1" dirty="0">
                <a:solidFill>
                  <a:srgbClr val="139DD9"/>
                </a:solidFill>
                <a:latin typeface="Corbel"/>
              </a:endParaRPr>
            </a:p>
          </p:txBody>
        </p:sp>
      </p:grpSp>
      <p:grpSp>
        <p:nvGrpSpPr>
          <p:cNvPr id="50" name="Group 49"/>
          <p:cNvGrpSpPr/>
          <p:nvPr/>
        </p:nvGrpSpPr>
        <p:grpSpPr>
          <a:xfrm>
            <a:off x="632361" y="2614142"/>
            <a:ext cx="354485" cy="338109"/>
            <a:chOff x="632361" y="2614142"/>
            <a:chExt cx="354485" cy="338109"/>
          </a:xfrm>
        </p:grpSpPr>
        <p:pic>
          <p:nvPicPr>
            <p:cNvPr id="38" name="Picture 37"/>
            <p:cNvPicPr>
              <a:picLocks noChangeAspect="1"/>
            </p:cNvPicPr>
            <p:nvPr/>
          </p:nvPicPr>
          <p:blipFill>
            <a:blip r:embed="rId5"/>
            <a:stretch>
              <a:fillRect/>
            </a:stretch>
          </p:blipFill>
          <p:spPr>
            <a:xfrm>
              <a:off x="682936" y="2614142"/>
              <a:ext cx="267215" cy="338109"/>
            </a:xfrm>
            <a:prstGeom prst="rect">
              <a:avLst/>
            </a:prstGeom>
          </p:spPr>
        </p:pic>
        <p:sp>
          <p:nvSpPr>
            <p:cNvPr id="39" name="TextBox 38"/>
            <p:cNvSpPr txBox="1"/>
            <p:nvPr/>
          </p:nvSpPr>
          <p:spPr>
            <a:xfrm>
              <a:off x="632361" y="2732001"/>
              <a:ext cx="354485"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40" name="Group 39"/>
          <p:cNvGrpSpPr/>
          <p:nvPr/>
        </p:nvGrpSpPr>
        <p:grpSpPr>
          <a:xfrm>
            <a:off x="948054" y="2614142"/>
            <a:ext cx="354485" cy="338109"/>
            <a:chOff x="4583724" y="1364723"/>
            <a:chExt cx="354485" cy="338109"/>
          </a:xfrm>
        </p:grpSpPr>
        <p:pic>
          <p:nvPicPr>
            <p:cNvPr id="41" name="Picture 40"/>
            <p:cNvPicPr>
              <a:picLocks noChangeAspect="1"/>
            </p:cNvPicPr>
            <p:nvPr/>
          </p:nvPicPr>
          <p:blipFill>
            <a:blip r:embed="rId5"/>
            <a:stretch>
              <a:fillRect/>
            </a:stretch>
          </p:blipFill>
          <p:spPr>
            <a:xfrm>
              <a:off x="4634299" y="1364723"/>
              <a:ext cx="267215" cy="338109"/>
            </a:xfrm>
            <a:prstGeom prst="rect">
              <a:avLst/>
            </a:prstGeom>
          </p:spPr>
        </p:pic>
        <p:sp>
          <p:nvSpPr>
            <p:cNvPr id="42" name="TextBox 41"/>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43" name="Group 42"/>
          <p:cNvGrpSpPr/>
          <p:nvPr/>
        </p:nvGrpSpPr>
        <p:grpSpPr>
          <a:xfrm>
            <a:off x="1263748" y="2614142"/>
            <a:ext cx="354485" cy="338109"/>
            <a:chOff x="4583724" y="1364723"/>
            <a:chExt cx="354485" cy="338109"/>
          </a:xfrm>
        </p:grpSpPr>
        <p:pic>
          <p:nvPicPr>
            <p:cNvPr id="44" name="Picture 43"/>
            <p:cNvPicPr>
              <a:picLocks noChangeAspect="1"/>
            </p:cNvPicPr>
            <p:nvPr/>
          </p:nvPicPr>
          <p:blipFill>
            <a:blip r:embed="rId5"/>
            <a:stretch>
              <a:fillRect/>
            </a:stretch>
          </p:blipFill>
          <p:spPr>
            <a:xfrm>
              <a:off x="4634299" y="1364723"/>
              <a:ext cx="267215" cy="338109"/>
            </a:xfrm>
            <a:prstGeom prst="rect">
              <a:avLst/>
            </a:prstGeom>
          </p:spPr>
        </p:pic>
        <p:sp>
          <p:nvSpPr>
            <p:cNvPr id="45" name="TextBox 44"/>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71" name="Group 70"/>
          <p:cNvGrpSpPr/>
          <p:nvPr/>
        </p:nvGrpSpPr>
        <p:grpSpPr>
          <a:xfrm>
            <a:off x="2062342" y="2228405"/>
            <a:ext cx="354485" cy="338109"/>
            <a:chOff x="4583724" y="1364723"/>
            <a:chExt cx="354485" cy="338109"/>
          </a:xfrm>
        </p:grpSpPr>
        <p:pic>
          <p:nvPicPr>
            <p:cNvPr id="72" name="Picture 71"/>
            <p:cNvPicPr>
              <a:picLocks noChangeAspect="1"/>
            </p:cNvPicPr>
            <p:nvPr/>
          </p:nvPicPr>
          <p:blipFill>
            <a:blip r:embed="rId5"/>
            <a:stretch>
              <a:fillRect/>
            </a:stretch>
          </p:blipFill>
          <p:spPr>
            <a:xfrm>
              <a:off x="4634299" y="1364723"/>
              <a:ext cx="267215" cy="338109"/>
            </a:xfrm>
            <a:prstGeom prst="rect">
              <a:avLst/>
            </a:prstGeom>
          </p:spPr>
        </p:pic>
        <p:sp>
          <p:nvSpPr>
            <p:cNvPr id="73" name="TextBox 72"/>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4</a:t>
              </a:r>
              <a:endParaRPr lang="en-US" sz="500" b="1" dirty="0">
                <a:solidFill>
                  <a:srgbClr val="139DD9"/>
                </a:solidFill>
                <a:latin typeface="Corbel"/>
              </a:endParaRPr>
            </a:p>
          </p:txBody>
        </p:sp>
      </p:grpSp>
      <p:grpSp>
        <p:nvGrpSpPr>
          <p:cNvPr id="74" name="Group 73"/>
          <p:cNvGrpSpPr/>
          <p:nvPr/>
        </p:nvGrpSpPr>
        <p:grpSpPr>
          <a:xfrm>
            <a:off x="2378035" y="2228405"/>
            <a:ext cx="354485" cy="338109"/>
            <a:chOff x="4583724" y="1364723"/>
            <a:chExt cx="354485" cy="338109"/>
          </a:xfrm>
        </p:grpSpPr>
        <p:pic>
          <p:nvPicPr>
            <p:cNvPr id="75" name="Picture 74"/>
            <p:cNvPicPr>
              <a:picLocks noChangeAspect="1"/>
            </p:cNvPicPr>
            <p:nvPr/>
          </p:nvPicPr>
          <p:blipFill>
            <a:blip r:embed="rId5"/>
            <a:stretch>
              <a:fillRect/>
            </a:stretch>
          </p:blipFill>
          <p:spPr>
            <a:xfrm>
              <a:off x="4634299" y="1364723"/>
              <a:ext cx="267215" cy="338109"/>
            </a:xfrm>
            <a:prstGeom prst="rect">
              <a:avLst/>
            </a:prstGeom>
          </p:spPr>
        </p:pic>
        <p:sp>
          <p:nvSpPr>
            <p:cNvPr id="76" name="TextBox 75"/>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7</a:t>
              </a:r>
              <a:endParaRPr lang="en-US" sz="500" b="1" dirty="0">
                <a:solidFill>
                  <a:srgbClr val="139DD9"/>
                </a:solidFill>
                <a:latin typeface="Corbel"/>
              </a:endParaRPr>
            </a:p>
          </p:txBody>
        </p:sp>
      </p:grpSp>
      <p:grpSp>
        <p:nvGrpSpPr>
          <p:cNvPr id="77" name="Group 76"/>
          <p:cNvGrpSpPr/>
          <p:nvPr/>
        </p:nvGrpSpPr>
        <p:grpSpPr>
          <a:xfrm>
            <a:off x="2693729" y="2228405"/>
            <a:ext cx="354485" cy="338109"/>
            <a:chOff x="4583724" y="1364723"/>
            <a:chExt cx="354485" cy="338109"/>
          </a:xfrm>
        </p:grpSpPr>
        <p:pic>
          <p:nvPicPr>
            <p:cNvPr id="78" name="Picture 77"/>
            <p:cNvPicPr>
              <a:picLocks noChangeAspect="1"/>
            </p:cNvPicPr>
            <p:nvPr/>
          </p:nvPicPr>
          <p:blipFill>
            <a:blip r:embed="rId5"/>
            <a:stretch>
              <a:fillRect/>
            </a:stretch>
          </p:blipFill>
          <p:spPr>
            <a:xfrm>
              <a:off x="4634299" y="1364723"/>
              <a:ext cx="267215" cy="338109"/>
            </a:xfrm>
            <a:prstGeom prst="rect">
              <a:avLst/>
            </a:prstGeom>
          </p:spPr>
        </p:pic>
        <p:sp>
          <p:nvSpPr>
            <p:cNvPr id="79" name="TextBox 78"/>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8</a:t>
              </a:r>
              <a:endParaRPr lang="en-US" sz="500" b="1" dirty="0">
                <a:solidFill>
                  <a:srgbClr val="139DD9"/>
                </a:solidFill>
                <a:latin typeface="Corbel"/>
              </a:endParaRPr>
            </a:p>
          </p:txBody>
        </p:sp>
      </p:grpSp>
      <p:grpSp>
        <p:nvGrpSpPr>
          <p:cNvPr id="80" name="Group 79"/>
          <p:cNvGrpSpPr/>
          <p:nvPr/>
        </p:nvGrpSpPr>
        <p:grpSpPr>
          <a:xfrm>
            <a:off x="2062342" y="2614142"/>
            <a:ext cx="354485" cy="338109"/>
            <a:chOff x="632361" y="2614142"/>
            <a:chExt cx="354485" cy="338109"/>
          </a:xfrm>
        </p:grpSpPr>
        <p:pic>
          <p:nvPicPr>
            <p:cNvPr id="81" name="Picture 80"/>
            <p:cNvPicPr>
              <a:picLocks noChangeAspect="1"/>
            </p:cNvPicPr>
            <p:nvPr/>
          </p:nvPicPr>
          <p:blipFill>
            <a:blip r:embed="rId5"/>
            <a:stretch>
              <a:fillRect/>
            </a:stretch>
          </p:blipFill>
          <p:spPr>
            <a:xfrm>
              <a:off x="682936" y="2614142"/>
              <a:ext cx="267215" cy="338109"/>
            </a:xfrm>
            <a:prstGeom prst="rect">
              <a:avLst/>
            </a:prstGeom>
          </p:spPr>
        </p:pic>
        <p:sp>
          <p:nvSpPr>
            <p:cNvPr id="82" name="TextBox 81"/>
            <p:cNvSpPr txBox="1"/>
            <p:nvPr/>
          </p:nvSpPr>
          <p:spPr>
            <a:xfrm>
              <a:off x="632361" y="2732001"/>
              <a:ext cx="354485"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86" name="Group 85"/>
          <p:cNvGrpSpPr/>
          <p:nvPr/>
        </p:nvGrpSpPr>
        <p:grpSpPr>
          <a:xfrm>
            <a:off x="2378035" y="2614142"/>
            <a:ext cx="354485" cy="338109"/>
            <a:chOff x="4583724" y="1364723"/>
            <a:chExt cx="354485" cy="338109"/>
          </a:xfrm>
        </p:grpSpPr>
        <p:pic>
          <p:nvPicPr>
            <p:cNvPr id="87" name="Picture 86"/>
            <p:cNvPicPr>
              <a:picLocks noChangeAspect="1"/>
            </p:cNvPicPr>
            <p:nvPr/>
          </p:nvPicPr>
          <p:blipFill>
            <a:blip r:embed="rId5"/>
            <a:stretch>
              <a:fillRect/>
            </a:stretch>
          </p:blipFill>
          <p:spPr>
            <a:xfrm>
              <a:off x="4634299" y="1364723"/>
              <a:ext cx="267215" cy="338109"/>
            </a:xfrm>
            <a:prstGeom prst="rect">
              <a:avLst/>
            </a:prstGeom>
          </p:spPr>
        </p:pic>
        <p:sp>
          <p:nvSpPr>
            <p:cNvPr id="88" name="TextBox 87"/>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89" name="Group 88"/>
          <p:cNvGrpSpPr/>
          <p:nvPr/>
        </p:nvGrpSpPr>
        <p:grpSpPr>
          <a:xfrm>
            <a:off x="2693729" y="2614142"/>
            <a:ext cx="354485" cy="338109"/>
            <a:chOff x="4583724" y="1364723"/>
            <a:chExt cx="354485" cy="338109"/>
          </a:xfrm>
        </p:grpSpPr>
        <p:pic>
          <p:nvPicPr>
            <p:cNvPr id="90" name="Picture 89"/>
            <p:cNvPicPr>
              <a:picLocks noChangeAspect="1"/>
            </p:cNvPicPr>
            <p:nvPr/>
          </p:nvPicPr>
          <p:blipFill>
            <a:blip r:embed="rId5"/>
            <a:stretch>
              <a:fillRect/>
            </a:stretch>
          </p:blipFill>
          <p:spPr>
            <a:xfrm>
              <a:off x="4634299" y="1364723"/>
              <a:ext cx="267215" cy="338109"/>
            </a:xfrm>
            <a:prstGeom prst="rect">
              <a:avLst/>
            </a:prstGeom>
          </p:spPr>
        </p:pic>
        <p:sp>
          <p:nvSpPr>
            <p:cNvPr id="91" name="TextBox 90"/>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07" name="Group 106"/>
          <p:cNvGrpSpPr/>
          <p:nvPr/>
        </p:nvGrpSpPr>
        <p:grpSpPr>
          <a:xfrm>
            <a:off x="3489841" y="2228405"/>
            <a:ext cx="354485" cy="338109"/>
            <a:chOff x="4583724" y="1364723"/>
            <a:chExt cx="354485" cy="338109"/>
          </a:xfrm>
        </p:grpSpPr>
        <p:pic>
          <p:nvPicPr>
            <p:cNvPr id="108" name="Picture 107"/>
            <p:cNvPicPr>
              <a:picLocks noChangeAspect="1"/>
            </p:cNvPicPr>
            <p:nvPr/>
          </p:nvPicPr>
          <p:blipFill>
            <a:blip r:embed="rId5"/>
            <a:stretch>
              <a:fillRect/>
            </a:stretch>
          </p:blipFill>
          <p:spPr>
            <a:xfrm>
              <a:off x="4634299" y="1364723"/>
              <a:ext cx="267215" cy="338109"/>
            </a:xfrm>
            <a:prstGeom prst="rect">
              <a:avLst/>
            </a:prstGeom>
          </p:spPr>
        </p:pic>
        <p:sp>
          <p:nvSpPr>
            <p:cNvPr id="109" name="TextBox 108"/>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1</a:t>
              </a:r>
              <a:endParaRPr lang="en-US" sz="500" b="1" dirty="0">
                <a:solidFill>
                  <a:srgbClr val="139DD9"/>
                </a:solidFill>
                <a:latin typeface="Corbel"/>
              </a:endParaRPr>
            </a:p>
          </p:txBody>
        </p:sp>
      </p:grpSp>
      <p:grpSp>
        <p:nvGrpSpPr>
          <p:cNvPr id="110" name="Group 109"/>
          <p:cNvGrpSpPr/>
          <p:nvPr/>
        </p:nvGrpSpPr>
        <p:grpSpPr>
          <a:xfrm>
            <a:off x="3805534" y="2228405"/>
            <a:ext cx="354485" cy="338109"/>
            <a:chOff x="4583724" y="1364723"/>
            <a:chExt cx="354485" cy="338109"/>
          </a:xfrm>
        </p:grpSpPr>
        <p:pic>
          <p:nvPicPr>
            <p:cNvPr id="111" name="Picture 110"/>
            <p:cNvPicPr>
              <a:picLocks noChangeAspect="1"/>
            </p:cNvPicPr>
            <p:nvPr/>
          </p:nvPicPr>
          <p:blipFill>
            <a:blip r:embed="rId5"/>
            <a:stretch>
              <a:fillRect/>
            </a:stretch>
          </p:blipFill>
          <p:spPr>
            <a:xfrm>
              <a:off x="4634299" y="1364723"/>
              <a:ext cx="267215" cy="338109"/>
            </a:xfrm>
            <a:prstGeom prst="rect">
              <a:avLst/>
            </a:prstGeom>
          </p:spPr>
        </p:pic>
        <p:sp>
          <p:nvSpPr>
            <p:cNvPr id="112" name="TextBox 111"/>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3</a:t>
              </a:r>
              <a:endParaRPr lang="en-US" sz="500" b="1" dirty="0">
                <a:solidFill>
                  <a:srgbClr val="139DD9"/>
                </a:solidFill>
                <a:latin typeface="Corbel"/>
              </a:endParaRPr>
            </a:p>
          </p:txBody>
        </p:sp>
      </p:grpSp>
      <p:grpSp>
        <p:nvGrpSpPr>
          <p:cNvPr id="113" name="Group 112"/>
          <p:cNvGrpSpPr/>
          <p:nvPr/>
        </p:nvGrpSpPr>
        <p:grpSpPr>
          <a:xfrm>
            <a:off x="4121228" y="2228405"/>
            <a:ext cx="354485" cy="338109"/>
            <a:chOff x="4583724" y="1364723"/>
            <a:chExt cx="354485" cy="338109"/>
          </a:xfrm>
        </p:grpSpPr>
        <p:pic>
          <p:nvPicPr>
            <p:cNvPr id="114" name="Picture 113"/>
            <p:cNvPicPr>
              <a:picLocks noChangeAspect="1"/>
            </p:cNvPicPr>
            <p:nvPr/>
          </p:nvPicPr>
          <p:blipFill>
            <a:blip r:embed="rId5"/>
            <a:stretch>
              <a:fillRect/>
            </a:stretch>
          </p:blipFill>
          <p:spPr>
            <a:xfrm>
              <a:off x="4634299" y="1364723"/>
              <a:ext cx="267215" cy="338109"/>
            </a:xfrm>
            <a:prstGeom prst="rect">
              <a:avLst/>
            </a:prstGeom>
          </p:spPr>
        </p:pic>
        <p:sp>
          <p:nvSpPr>
            <p:cNvPr id="115" name="TextBox 114"/>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6</a:t>
              </a:r>
              <a:endParaRPr lang="en-US" sz="500" b="1" dirty="0">
                <a:solidFill>
                  <a:srgbClr val="139DD9"/>
                </a:solidFill>
                <a:latin typeface="Corbel"/>
              </a:endParaRPr>
            </a:p>
          </p:txBody>
        </p:sp>
      </p:grpSp>
      <p:grpSp>
        <p:nvGrpSpPr>
          <p:cNvPr id="116" name="Group 115"/>
          <p:cNvGrpSpPr/>
          <p:nvPr/>
        </p:nvGrpSpPr>
        <p:grpSpPr>
          <a:xfrm>
            <a:off x="3489841" y="2614142"/>
            <a:ext cx="354485" cy="338109"/>
            <a:chOff x="632361" y="2614142"/>
            <a:chExt cx="354485" cy="338109"/>
          </a:xfrm>
        </p:grpSpPr>
        <p:pic>
          <p:nvPicPr>
            <p:cNvPr id="117" name="Picture 116"/>
            <p:cNvPicPr>
              <a:picLocks noChangeAspect="1"/>
            </p:cNvPicPr>
            <p:nvPr/>
          </p:nvPicPr>
          <p:blipFill>
            <a:blip r:embed="rId5"/>
            <a:stretch>
              <a:fillRect/>
            </a:stretch>
          </p:blipFill>
          <p:spPr>
            <a:xfrm>
              <a:off x="682936" y="2614142"/>
              <a:ext cx="267215" cy="338109"/>
            </a:xfrm>
            <a:prstGeom prst="rect">
              <a:avLst/>
            </a:prstGeom>
          </p:spPr>
        </p:pic>
        <p:sp>
          <p:nvSpPr>
            <p:cNvPr id="118" name="TextBox 117"/>
            <p:cNvSpPr txBox="1"/>
            <p:nvPr/>
          </p:nvSpPr>
          <p:spPr>
            <a:xfrm>
              <a:off x="632361" y="2732001"/>
              <a:ext cx="354485"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22" name="Group 121"/>
          <p:cNvGrpSpPr/>
          <p:nvPr/>
        </p:nvGrpSpPr>
        <p:grpSpPr>
          <a:xfrm>
            <a:off x="3805534" y="2614142"/>
            <a:ext cx="354485" cy="338109"/>
            <a:chOff x="4583724" y="1364723"/>
            <a:chExt cx="354485" cy="338109"/>
          </a:xfrm>
        </p:grpSpPr>
        <p:pic>
          <p:nvPicPr>
            <p:cNvPr id="123" name="Picture 122"/>
            <p:cNvPicPr>
              <a:picLocks noChangeAspect="1"/>
            </p:cNvPicPr>
            <p:nvPr/>
          </p:nvPicPr>
          <p:blipFill>
            <a:blip r:embed="rId5"/>
            <a:stretch>
              <a:fillRect/>
            </a:stretch>
          </p:blipFill>
          <p:spPr>
            <a:xfrm>
              <a:off x="4634299" y="1364723"/>
              <a:ext cx="267215" cy="338109"/>
            </a:xfrm>
            <a:prstGeom prst="rect">
              <a:avLst/>
            </a:prstGeom>
          </p:spPr>
        </p:pic>
        <p:sp>
          <p:nvSpPr>
            <p:cNvPr id="124" name="TextBox 123"/>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25" name="Group 124"/>
          <p:cNvGrpSpPr/>
          <p:nvPr/>
        </p:nvGrpSpPr>
        <p:grpSpPr>
          <a:xfrm>
            <a:off x="4121228" y="2614142"/>
            <a:ext cx="354485" cy="338109"/>
            <a:chOff x="4583724" y="1364723"/>
            <a:chExt cx="354485" cy="338109"/>
          </a:xfrm>
        </p:grpSpPr>
        <p:pic>
          <p:nvPicPr>
            <p:cNvPr id="126" name="Picture 125"/>
            <p:cNvPicPr>
              <a:picLocks noChangeAspect="1"/>
            </p:cNvPicPr>
            <p:nvPr/>
          </p:nvPicPr>
          <p:blipFill>
            <a:blip r:embed="rId5"/>
            <a:stretch>
              <a:fillRect/>
            </a:stretch>
          </p:blipFill>
          <p:spPr>
            <a:xfrm>
              <a:off x="4634299" y="1364723"/>
              <a:ext cx="267215" cy="338109"/>
            </a:xfrm>
            <a:prstGeom prst="rect">
              <a:avLst/>
            </a:prstGeom>
          </p:spPr>
        </p:pic>
        <p:sp>
          <p:nvSpPr>
            <p:cNvPr id="127" name="TextBox 126"/>
            <p:cNvSpPr txBox="1"/>
            <p:nvPr/>
          </p:nvSpPr>
          <p:spPr>
            <a:xfrm>
              <a:off x="4583724" y="1482582"/>
              <a:ext cx="354485"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44" name="Group 143"/>
          <p:cNvGrpSpPr/>
          <p:nvPr/>
        </p:nvGrpSpPr>
        <p:grpSpPr>
          <a:xfrm>
            <a:off x="669056" y="3454961"/>
            <a:ext cx="3772059" cy="716455"/>
            <a:chOff x="669056" y="3454961"/>
            <a:chExt cx="3772059" cy="716455"/>
          </a:xfrm>
        </p:grpSpPr>
        <p:grpSp>
          <p:nvGrpSpPr>
            <p:cNvPr id="54" name="Group 53"/>
            <p:cNvGrpSpPr/>
            <p:nvPr/>
          </p:nvGrpSpPr>
          <p:grpSpPr>
            <a:xfrm>
              <a:off x="669056" y="3454961"/>
              <a:ext cx="281096" cy="335455"/>
              <a:chOff x="669056" y="3433793"/>
              <a:chExt cx="281096" cy="335455"/>
            </a:xfrm>
          </p:grpSpPr>
          <p:pic>
            <p:nvPicPr>
              <p:cNvPr id="14" name="Picture 13"/>
              <p:cNvPicPr>
                <a:picLocks noChangeAspect="1"/>
              </p:cNvPicPr>
              <p:nvPr/>
            </p:nvPicPr>
            <p:blipFill>
              <a:blip r:embed="rId6"/>
              <a:stretch>
                <a:fillRect/>
              </a:stretch>
            </p:blipFill>
            <p:spPr>
              <a:xfrm>
                <a:off x="682936" y="3433793"/>
                <a:ext cx="265118" cy="335455"/>
              </a:xfrm>
              <a:prstGeom prst="rect">
                <a:avLst/>
              </a:prstGeom>
            </p:spPr>
          </p:pic>
          <p:sp>
            <p:nvSpPr>
              <p:cNvPr id="49" name="TextBox 48"/>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4</a:t>
                </a:r>
                <a:endParaRPr lang="en-US" sz="500" b="1" dirty="0">
                  <a:solidFill>
                    <a:srgbClr val="139DD9"/>
                  </a:solidFill>
                  <a:latin typeface="Corbel"/>
                </a:endParaRPr>
              </a:p>
            </p:txBody>
          </p:sp>
        </p:grpSp>
        <p:grpSp>
          <p:nvGrpSpPr>
            <p:cNvPr id="55" name="Group 54"/>
            <p:cNvGrpSpPr/>
            <p:nvPr/>
          </p:nvGrpSpPr>
          <p:grpSpPr>
            <a:xfrm>
              <a:off x="982652" y="3454961"/>
              <a:ext cx="281096" cy="335455"/>
              <a:chOff x="669056" y="3433793"/>
              <a:chExt cx="281096" cy="335455"/>
            </a:xfrm>
          </p:grpSpPr>
          <p:pic>
            <p:nvPicPr>
              <p:cNvPr id="56" name="Picture 55"/>
              <p:cNvPicPr>
                <a:picLocks noChangeAspect="1"/>
              </p:cNvPicPr>
              <p:nvPr/>
            </p:nvPicPr>
            <p:blipFill>
              <a:blip r:embed="rId6"/>
              <a:stretch>
                <a:fillRect/>
              </a:stretch>
            </p:blipFill>
            <p:spPr>
              <a:xfrm>
                <a:off x="682936" y="3433793"/>
                <a:ext cx="265118" cy="335455"/>
              </a:xfrm>
              <a:prstGeom prst="rect">
                <a:avLst/>
              </a:prstGeom>
            </p:spPr>
          </p:pic>
          <p:sp>
            <p:nvSpPr>
              <p:cNvPr id="57" name="TextBox 56"/>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a:solidFill>
                      <a:srgbClr val="139DD9"/>
                    </a:solidFill>
                    <a:latin typeface="Corbel"/>
                  </a:rPr>
                  <a:t>1</a:t>
                </a:r>
              </a:p>
            </p:txBody>
          </p:sp>
        </p:grpSp>
        <p:grpSp>
          <p:nvGrpSpPr>
            <p:cNvPr id="58" name="Group 57"/>
            <p:cNvGrpSpPr/>
            <p:nvPr/>
          </p:nvGrpSpPr>
          <p:grpSpPr>
            <a:xfrm>
              <a:off x="1302539" y="3454961"/>
              <a:ext cx="281096" cy="335455"/>
              <a:chOff x="669056" y="3433793"/>
              <a:chExt cx="281096" cy="335455"/>
            </a:xfrm>
          </p:grpSpPr>
          <p:pic>
            <p:nvPicPr>
              <p:cNvPr id="59" name="Picture 58"/>
              <p:cNvPicPr>
                <a:picLocks noChangeAspect="1"/>
              </p:cNvPicPr>
              <p:nvPr/>
            </p:nvPicPr>
            <p:blipFill>
              <a:blip r:embed="rId6"/>
              <a:stretch>
                <a:fillRect/>
              </a:stretch>
            </p:blipFill>
            <p:spPr>
              <a:xfrm>
                <a:off x="682936" y="3433793"/>
                <a:ext cx="265118" cy="335455"/>
              </a:xfrm>
              <a:prstGeom prst="rect">
                <a:avLst/>
              </a:prstGeom>
            </p:spPr>
          </p:pic>
          <p:sp>
            <p:nvSpPr>
              <p:cNvPr id="60" name="TextBox 59"/>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8</a:t>
                </a:r>
                <a:endParaRPr lang="en-US" sz="500" b="1" dirty="0">
                  <a:solidFill>
                    <a:srgbClr val="139DD9"/>
                  </a:solidFill>
                  <a:latin typeface="Corbel"/>
                </a:endParaRPr>
              </a:p>
            </p:txBody>
          </p:sp>
        </p:grpSp>
        <p:grpSp>
          <p:nvGrpSpPr>
            <p:cNvPr id="61" name="Group 60"/>
            <p:cNvGrpSpPr/>
            <p:nvPr/>
          </p:nvGrpSpPr>
          <p:grpSpPr>
            <a:xfrm>
              <a:off x="669056" y="3835961"/>
              <a:ext cx="281096" cy="335455"/>
              <a:chOff x="669056" y="3433793"/>
              <a:chExt cx="281096" cy="335455"/>
            </a:xfrm>
          </p:grpSpPr>
          <p:pic>
            <p:nvPicPr>
              <p:cNvPr id="62" name="Picture 61"/>
              <p:cNvPicPr>
                <a:picLocks noChangeAspect="1"/>
              </p:cNvPicPr>
              <p:nvPr/>
            </p:nvPicPr>
            <p:blipFill>
              <a:blip r:embed="rId6"/>
              <a:stretch>
                <a:fillRect/>
              </a:stretch>
            </p:blipFill>
            <p:spPr>
              <a:xfrm>
                <a:off x="682936" y="3433793"/>
                <a:ext cx="265118" cy="335455"/>
              </a:xfrm>
              <a:prstGeom prst="rect">
                <a:avLst/>
              </a:prstGeom>
            </p:spPr>
          </p:pic>
          <p:sp>
            <p:nvSpPr>
              <p:cNvPr id="63" name="TextBox 62"/>
              <p:cNvSpPr txBox="1"/>
              <p:nvPr/>
            </p:nvSpPr>
            <p:spPr>
              <a:xfrm>
                <a:off x="669056" y="3546919"/>
                <a:ext cx="281096"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64" name="Group 63"/>
            <p:cNvGrpSpPr/>
            <p:nvPr/>
          </p:nvGrpSpPr>
          <p:grpSpPr>
            <a:xfrm>
              <a:off x="982652" y="3835961"/>
              <a:ext cx="281096" cy="335455"/>
              <a:chOff x="669056" y="3433793"/>
              <a:chExt cx="281096" cy="335455"/>
            </a:xfrm>
          </p:grpSpPr>
          <p:pic>
            <p:nvPicPr>
              <p:cNvPr id="65" name="Picture 64"/>
              <p:cNvPicPr>
                <a:picLocks noChangeAspect="1"/>
              </p:cNvPicPr>
              <p:nvPr/>
            </p:nvPicPr>
            <p:blipFill>
              <a:blip r:embed="rId6"/>
              <a:stretch>
                <a:fillRect/>
              </a:stretch>
            </p:blipFill>
            <p:spPr>
              <a:xfrm>
                <a:off x="682936" y="3433793"/>
                <a:ext cx="265118" cy="335455"/>
              </a:xfrm>
              <a:prstGeom prst="rect">
                <a:avLst/>
              </a:prstGeom>
            </p:spPr>
          </p:pic>
          <p:sp>
            <p:nvSpPr>
              <p:cNvPr id="66" name="TextBox 65"/>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67" name="Group 66"/>
            <p:cNvGrpSpPr/>
            <p:nvPr/>
          </p:nvGrpSpPr>
          <p:grpSpPr>
            <a:xfrm>
              <a:off x="1302539" y="3835961"/>
              <a:ext cx="281096" cy="335455"/>
              <a:chOff x="669056" y="3433793"/>
              <a:chExt cx="281096" cy="335455"/>
            </a:xfrm>
          </p:grpSpPr>
          <p:pic>
            <p:nvPicPr>
              <p:cNvPr id="68" name="Picture 67"/>
              <p:cNvPicPr>
                <a:picLocks noChangeAspect="1"/>
              </p:cNvPicPr>
              <p:nvPr/>
            </p:nvPicPr>
            <p:blipFill>
              <a:blip r:embed="rId6"/>
              <a:stretch>
                <a:fillRect/>
              </a:stretch>
            </p:blipFill>
            <p:spPr>
              <a:xfrm>
                <a:off x="682936" y="3433793"/>
                <a:ext cx="265118" cy="335455"/>
              </a:xfrm>
              <a:prstGeom prst="rect">
                <a:avLst/>
              </a:prstGeom>
            </p:spPr>
          </p:pic>
          <p:sp>
            <p:nvSpPr>
              <p:cNvPr id="69" name="TextBox 68"/>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83" name="Group 82"/>
            <p:cNvGrpSpPr/>
            <p:nvPr/>
          </p:nvGrpSpPr>
          <p:grpSpPr>
            <a:xfrm>
              <a:off x="2099037" y="3454961"/>
              <a:ext cx="281096" cy="335455"/>
              <a:chOff x="669056" y="3433793"/>
              <a:chExt cx="281096" cy="335455"/>
            </a:xfrm>
          </p:grpSpPr>
          <p:pic>
            <p:nvPicPr>
              <p:cNvPr id="84" name="Picture 83"/>
              <p:cNvPicPr>
                <a:picLocks noChangeAspect="1"/>
              </p:cNvPicPr>
              <p:nvPr/>
            </p:nvPicPr>
            <p:blipFill>
              <a:blip r:embed="rId6"/>
              <a:stretch>
                <a:fillRect/>
              </a:stretch>
            </p:blipFill>
            <p:spPr>
              <a:xfrm>
                <a:off x="682936" y="3433793"/>
                <a:ext cx="265118" cy="335455"/>
              </a:xfrm>
              <a:prstGeom prst="rect">
                <a:avLst/>
              </a:prstGeom>
            </p:spPr>
          </p:pic>
          <p:sp>
            <p:nvSpPr>
              <p:cNvPr id="85" name="TextBox 84"/>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6</a:t>
                </a:r>
                <a:endParaRPr lang="en-US" sz="500" b="1" dirty="0">
                  <a:solidFill>
                    <a:srgbClr val="139DD9"/>
                  </a:solidFill>
                  <a:latin typeface="Corbel"/>
                </a:endParaRPr>
              </a:p>
            </p:txBody>
          </p:sp>
        </p:grpSp>
        <p:grpSp>
          <p:nvGrpSpPr>
            <p:cNvPr id="92" name="Group 91"/>
            <p:cNvGrpSpPr/>
            <p:nvPr/>
          </p:nvGrpSpPr>
          <p:grpSpPr>
            <a:xfrm>
              <a:off x="2412633" y="3454961"/>
              <a:ext cx="281096" cy="335455"/>
              <a:chOff x="669056" y="3433793"/>
              <a:chExt cx="281096" cy="335455"/>
            </a:xfrm>
          </p:grpSpPr>
          <p:pic>
            <p:nvPicPr>
              <p:cNvPr id="93" name="Picture 92"/>
              <p:cNvPicPr>
                <a:picLocks noChangeAspect="1"/>
              </p:cNvPicPr>
              <p:nvPr/>
            </p:nvPicPr>
            <p:blipFill>
              <a:blip r:embed="rId6"/>
              <a:stretch>
                <a:fillRect/>
              </a:stretch>
            </p:blipFill>
            <p:spPr>
              <a:xfrm>
                <a:off x="682936" y="3433793"/>
                <a:ext cx="265118" cy="335455"/>
              </a:xfrm>
              <a:prstGeom prst="rect">
                <a:avLst/>
              </a:prstGeom>
            </p:spPr>
          </p:pic>
          <p:sp>
            <p:nvSpPr>
              <p:cNvPr id="94" name="TextBox 93"/>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3</a:t>
                </a:r>
                <a:endParaRPr lang="en-US" sz="500" b="1" dirty="0">
                  <a:solidFill>
                    <a:srgbClr val="139DD9"/>
                  </a:solidFill>
                  <a:latin typeface="Corbel"/>
                </a:endParaRPr>
              </a:p>
            </p:txBody>
          </p:sp>
        </p:grpSp>
        <p:grpSp>
          <p:nvGrpSpPr>
            <p:cNvPr id="95" name="Group 94"/>
            <p:cNvGrpSpPr/>
            <p:nvPr/>
          </p:nvGrpSpPr>
          <p:grpSpPr>
            <a:xfrm>
              <a:off x="2732520" y="3454961"/>
              <a:ext cx="281096" cy="335455"/>
              <a:chOff x="669056" y="3433793"/>
              <a:chExt cx="281096" cy="335455"/>
            </a:xfrm>
          </p:grpSpPr>
          <p:pic>
            <p:nvPicPr>
              <p:cNvPr id="96" name="Picture 95"/>
              <p:cNvPicPr>
                <a:picLocks noChangeAspect="1"/>
              </p:cNvPicPr>
              <p:nvPr/>
            </p:nvPicPr>
            <p:blipFill>
              <a:blip r:embed="rId6"/>
              <a:stretch>
                <a:fillRect/>
              </a:stretch>
            </p:blipFill>
            <p:spPr>
              <a:xfrm>
                <a:off x="682936" y="3433793"/>
                <a:ext cx="265118" cy="335455"/>
              </a:xfrm>
              <a:prstGeom prst="rect">
                <a:avLst/>
              </a:prstGeom>
            </p:spPr>
          </p:pic>
          <p:sp>
            <p:nvSpPr>
              <p:cNvPr id="97" name="TextBox 96"/>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2</a:t>
                </a:r>
                <a:endParaRPr lang="en-US" sz="500" b="1" dirty="0">
                  <a:solidFill>
                    <a:srgbClr val="139DD9"/>
                  </a:solidFill>
                  <a:latin typeface="Corbel"/>
                </a:endParaRPr>
              </a:p>
            </p:txBody>
          </p:sp>
        </p:grpSp>
        <p:grpSp>
          <p:nvGrpSpPr>
            <p:cNvPr id="98" name="Group 97"/>
            <p:cNvGrpSpPr/>
            <p:nvPr/>
          </p:nvGrpSpPr>
          <p:grpSpPr>
            <a:xfrm>
              <a:off x="2099037" y="3835961"/>
              <a:ext cx="281096" cy="335455"/>
              <a:chOff x="669056" y="3433793"/>
              <a:chExt cx="281096" cy="335455"/>
            </a:xfrm>
          </p:grpSpPr>
          <p:pic>
            <p:nvPicPr>
              <p:cNvPr id="99" name="Picture 98"/>
              <p:cNvPicPr>
                <a:picLocks noChangeAspect="1"/>
              </p:cNvPicPr>
              <p:nvPr/>
            </p:nvPicPr>
            <p:blipFill>
              <a:blip r:embed="rId6"/>
              <a:stretch>
                <a:fillRect/>
              </a:stretch>
            </p:blipFill>
            <p:spPr>
              <a:xfrm>
                <a:off x="682936" y="3433793"/>
                <a:ext cx="265118" cy="335455"/>
              </a:xfrm>
              <a:prstGeom prst="rect">
                <a:avLst/>
              </a:prstGeom>
            </p:spPr>
          </p:pic>
          <p:sp>
            <p:nvSpPr>
              <p:cNvPr id="100" name="TextBox 99"/>
              <p:cNvSpPr txBox="1"/>
              <p:nvPr/>
            </p:nvSpPr>
            <p:spPr>
              <a:xfrm>
                <a:off x="669056" y="3546919"/>
                <a:ext cx="281096"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01" name="Group 100"/>
            <p:cNvGrpSpPr/>
            <p:nvPr/>
          </p:nvGrpSpPr>
          <p:grpSpPr>
            <a:xfrm>
              <a:off x="2412633" y="3835961"/>
              <a:ext cx="281096" cy="335455"/>
              <a:chOff x="669056" y="3433793"/>
              <a:chExt cx="281096" cy="335455"/>
            </a:xfrm>
          </p:grpSpPr>
          <p:pic>
            <p:nvPicPr>
              <p:cNvPr id="102" name="Picture 101"/>
              <p:cNvPicPr>
                <a:picLocks noChangeAspect="1"/>
              </p:cNvPicPr>
              <p:nvPr/>
            </p:nvPicPr>
            <p:blipFill>
              <a:blip r:embed="rId6"/>
              <a:stretch>
                <a:fillRect/>
              </a:stretch>
            </p:blipFill>
            <p:spPr>
              <a:xfrm>
                <a:off x="682936" y="3433793"/>
                <a:ext cx="265118" cy="335455"/>
              </a:xfrm>
              <a:prstGeom prst="rect">
                <a:avLst/>
              </a:prstGeom>
            </p:spPr>
          </p:pic>
          <p:sp>
            <p:nvSpPr>
              <p:cNvPr id="103" name="TextBox 102"/>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04" name="Group 103"/>
            <p:cNvGrpSpPr/>
            <p:nvPr/>
          </p:nvGrpSpPr>
          <p:grpSpPr>
            <a:xfrm>
              <a:off x="2732520" y="3835961"/>
              <a:ext cx="281096" cy="335455"/>
              <a:chOff x="669056" y="3433793"/>
              <a:chExt cx="281096" cy="335455"/>
            </a:xfrm>
          </p:grpSpPr>
          <p:pic>
            <p:nvPicPr>
              <p:cNvPr id="105" name="Picture 104"/>
              <p:cNvPicPr>
                <a:picLocks noChangeAspect="1"/>
              </p:cNvPicPr>
              <p:nvPr/>
            </p:nvPicPr>
            <p:blipFill>
              <a:blip r:embed="rId6"/>
              <a:stretch>
                <a:fillRect/>
              </a:stretch>
            </p:blipFill>
            <p:spPr>
              <a:xfrm>
                <a:off x="682936" y="3433793"/>
                <a:ext cx="265118" cy="335455"/>
              </a:xfrm>
              <a:prstGeom prst="rect">
                <a:avLst/>
              </a:prstGeom>
            </p:spPr>
          </p:pic>
          <p:sp>
            <p:nvSpPr>
              <p:cNvPr id="106" name="TextBox 105"/>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19" name="Group 118"/>
            <p:cNvGrpSpPr/>
            <p:nvPr/>
          </p:nvGrpSpPr>
          <p:grpSpPr>
            <a:xfrm>
              <a:off x="3526536" y="3454961"/>
              <a:ext cx="281096" cy="335455"/>
              <a:chOff x="669056" y="3433793"/>
              <a:chExt cx="281096" cy="335455"/>
            </a:xfrm>
          </p:grpSpPr>
          <p:pic>
            <p:nvPicPr>
              <p:cNvPr id="120" name="Picture 119"/>
              <p:cNvPicPr>
                <a:picLocks noChangeAspect="1"/>
              </p:cNvPicPr>
              <p:nvPr/>
            </p:nvPicPr>
            <p:blipFill>
              <a:blip r:embed="rId6"/>
              <a:stretch>
                <a:fillRect/>
              </a:stretch>
            </p:blipFill>
            <p:spPr>
              <a:xfrm>
                <a:off x="682936" y="3433793"/>
                <a:ext cx="265118" cy="335455"/>
              </a:xfrm>
              <a:prstGeom prst="rect">
                <a:avLst/>
              </a:prstGeom>
            </p:spPr>
          </p:pic>
          <p:sp>
            <p:nvSpPr>
              <p:cNvPr id="121" name="TextBox 120"/>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7</a:t>
                </a:r>
                <a:endParaRPr lang="en-US" sz="500" b="1" dirty="0">
                  <a:solidFill>
                    <a:srgbClr val="139DD9"/>
                  </a:solidFill>
                  <a:latin typeface="Corbel"/>
                </a:endParaRPr>
              </a:p>
            </p:txBody>
          </p:sp>
        </p:grpSp>
        <p:grpSp>
          <p:nvGrpSpPr>
            <p:cNvPr id="128" name="Group 127"/>
            <p:cNvGrpSpPr/>
            <p:nvPr/>
          </p:nvGrpSpPr>
          <p:grpSpPr>
            <a:xfrm>
              <a:off x="3840132" y="3454961"/>
              <a:ext cx="281096" cy="335455"/>
              <a:chOff x="669056" y="3433793"/>
              <a:chExt cx="281096" cy="335455"/>
            </a:xfrm>
          </p:grpSpPr>
          <p:pic>
            <p:nvPicPr>
              <p:cNvPr id="129" name="Picture 128"/>
              <p:cNvPicPr>
                <a:picLocks noChangeAspect="1"/>
              </p:cNvPicPr>
              <p:nvPr/>
            </p:nvPicPr>
            <p:blipFill>
              <a:blip r:embed="rId6"/>
              <a:stretch>
                <a:fillRect/>
              </a:stretch>
            </p:blipFill>
            <p:spPr>
              <a:xfrm>
                <a:off x="682936" y="3433793"/>
                <a:ext cx="265118" cy="335455"/>
              </a:xfrm>
              <a:prstGeom prst="rect">
                <a:avLst/>
              </a:prstGeom>
            </p:spPr>
          </p:pic>
          <p:sp>
            <p:nvSpPr>
              <p:cNvPr id="130" name="TextBox 129"/>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9</a:t>
                </a:r>
                <a:endParaRPr lang="en-US" sz="500" b="1" dirty="0">
                  <a:solidFill>
                    <a:srgbClr val="139DD9"/>
                  </a:solidFill>
                  <a:latin typeface="Corbel"/>
                </a:endParaRPr>
              </a:p>
            </p:txBody>
          </p:sp>
        </p:grpSp>
        <p:grpSp>
          <p:nvGrpSpPr>
            <p:cNvPr id="131" name="Group 130"/>
            <p:cNvGrpSpPr/>
            <p:nvPr/>
          </p:nvGrpSpPr>
          <p:grpSpPr>
            <a:xfrm>
              <a:off x="4160019" y="3454961"/>
              <a:ext cx="281096" cy="335455"/>
              <a:chOff x="669056" y="3433793"/>
              <a:chExt cx="281096" cy="335455"/>
            </a:xfrm>
          </p:grpSpPr>
          <p:pic>
            <p:nvPicPr>
              <p:cNvPr id="132" name="Picture 131"/>
              <p:cNvPicPr>
                <a:picLocks noChangeAspect="1"/>
              </p:cNvPicPr>
              <p:nvPr/>
            </p:nvPicPr>
            <p:blipFill>
              <a:blip r:embed="rId6"/>
              <a:stretch>
                <a:fillRect/>
              </a:stretch>
            </p:blipFill>
            <p:spPr>
              <a:xfrm>
                <a:off x="682936" y="3433793"/>
                <a:ext cx="265118" cy="335455"/>
              </a:xfrm>
              <a:prstGeom prst="rect">
                <a:avLst/>
              </a:prstGeom>
            </p:spPr>
          </p:pic>
          <p:sp>
            <p:nvSpPr>
              <p:cNvPr id="133" name="TextBox 132"/>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r>
                  <a:rPr lang="en-US" sz="500" b="1" dirty="0" smtClean="0">
                    <a:solidFill>
                      <a:srgbClr val="139DD9"/>
                    </a:solidFill>
                    <a:latin typeface="Corbel"/>
                  </a:rPr>
                  <a:t>5</a:t>
                </a:r>
                <a:endParaRPr lang="en-US" sz="500" b="1" dirty="0">
                  <a:solidFill>
                    <a:srgbClr val="139DD9"/>
                  </a:solidFill>
                  <a:latin typeface="Corbel"/>
                </a:endParaRPr>
              </a:p>
            </p:txBody>
          </p:sp>
        </p:grpSp>
        <p:grpSp>
          <p:nvGrpSpPr>
            <p:cNvPr id="134" name="Group 133"/>
            <p:cNvGrpSpPr/>
            <p:nvPr/>
          </p:nvGrpSpPr>
          <p:grpSpPr>
            <a:xfrm>
              <a:off x="3526536" y="3835961"/>
              <a:ext cx="281096" cy="335455"/>
              <a:chOff x="669056" y="3433793"/>
              <a:chExt cx="281096" cy="335455"/>
            </a:xfrm>
          </p:grpSpPr>
          <p:pic>
            <p:nvPicPr>
              <p:cNvPr id="135" name="Picture 134"/>
              <p:cNvPicPr>
                <a:picLocks noChangeAspect="1"/>
              </p:cNvPicPr>
              <p:nvPr/>
            </p:nvPicPr>
            <p:blipFill>
              <a:blip r:embed="rId6"/>
              <a:stretch>
                <a:fillRect/>
              </a:stretch>
            </p:blipFill>
            <p:spPr>
              <a:xfrm>
                <a:off x="682936" y="3433793"/>
                <a:ext cx="265118" cy="335455"/>
              </a:xfrm>
              <a:prstGeom prst="rect">
                <a:avLst/>
              </a:prstGeom>
            </p:spPr>
          </p:pic>
          <p:sp>
            <p:nvSpPr>
              <p:cNvPr id="136" name="TextBox 135"/>
              <p:cNvSpPr txBox="1"/>
              <p:nvPr/>
            </p:nvSpPr>
            <p:spPr>
              <a:xfrm>
                <a:off x="669056" y="3546919"/>
                <a:ext cx="281096" cy="76944"/>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p:txBody>
          </p:sp>
        </p:grpSp>
        <p:grpSp>
          <p:nvGrpSpPr>
            <p:cNvPr id="137" name="Group 136"/>
            <p:cNvGrpSpPr/>
            <p:nvPr/>
          </p:nvGrpSpPr>
          <p:grpSpPr>
            <a:xfrm>
              <a:off x="3840132" y="3835961"/>
              <a:ext cx="281096" cy="335455"/>
              <a:chOff x="669056" y="3433793"/>
              <a:chExt cx="281096" cy="335455"/>
            </a:xfrm>
          </p:grpSpPr>
          <p:pic>
            <p:nvPicPr>
              <p:cNvPr id="138" name="Picture 137"/>
              <p:cNvPicPr>
                <a:picLocks noChangeAspect="1"/>
              </p:cNvPicPr>
              <p:nvPr/>
            </p:nvPicPr>
            <p:blipFill>
              <a:blip r:embed="rId6"/>
              <a:stretch>
                <a:fillRect/>
              </a:stretch>
            </p:blipFill>
            <p:spPr>
              <a:xfrm>
                <a:off x="682936" y="3433793"/>
                <a:ext cx="265118" cy="335455"/>
              </a:xfrm>
              <a:prstGeom prst="rect">
                <a:avLst/>
              </a:prstGeom>
            </p:spPr>
          </p:pic>
          <p:sp>
            <p:nvSpPr>
              <p:cNvPr id="139" name="TextBox 138"/>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nvGrpSpPr>
            <p:cNvPr id="140" name="Group 139"/>
            <p:cNvGrpSpPr/>
            <p:nvPr/>
          </p:nvGrpSpPr>
          <p:grpSpPr>
            <a:xfrm>
              <a:off x="4160019" y="3835961"/>
              <a:ext cx="281096" cy="335455"/>
              <a:chOff x="669056" y="3433793"/>
              <a:chExt cx="281096" cy="335455"/>
            </a:xfrm>
          </p:grpSpPr>
          <p:pic>
            <p:nvPicPr>
              <p:cNvPr id="141" name="Picture 140"/>
              <p:cNvPicPr>
                <a:picLocks noChangeAspect="1"/>
              </p:cNvPicPr>
              <p:nvPr/>
            </p:nvPicPr>
            <p:blipFill>
              <a:blip r:embed="rId6"/>
              <a:stretch>
                <a:fillRect/>
              </a:stretch>
            </p:blipFill>
            <p:spPr>
              <a:xfrm>
                <a:off x="682936" y="3433793"/>
                <a:ext cx="265118" cy="335455"/>
              </a:xfrm>
              <a:prstGeom prst="rect">
                <a:avLst/>
              </a:prstGeom>
            </p:spPr>
          </p:pic>
          <p:sp>
            <p:nvSpPr>
              <p:cNvPr id="142" name="TextBox 141"/>
              <p:cNvSpPr txBox="1"/>
              <p:nvPr/>
            </p:nvSpPr>
            <p:spPr>
              <a:xfrm>
                <a:off x="669056" y="3546919"/>
                <a:ext cx="281096" cy="156453"/>
              </a:xfrm>
              <a:prstGeom prst="rect">
                <a:avLst/>
              </a:prstGeom>
              <a:noFill/>
            </p:spPr>
            <p:txBody>
              <a:bodyPr wrap="square" lIns="0" tIns="0" rIns="0" bIns="0" rtlCol="0">
                <a:spAutoFit/>
              </a:bodyPr>
              <a:lstStyle/>
              <a:p>
                <a:pPr algn="ctr">
                  <a:lnSpc>
                    <a:spcPts val="600"/>
                  </a:lnSpc>
                </a:pPr>
                <a:r>
                  <a:rPr lang="en-US" sz="500" b="1" dirty="0" smtClean="0">
                    <a:solidFill>
                      <a:srgbClr val="139DD9"/>
                    </a:solidFill>
                    <a:latin typeface="Corbel"/>
                  </a:rPr>
                  <a:t>SHARD</a:t>
                </a:r>
              </a:p>
              <a:p>
                <a:pPr algn="ctr">
                  <a:lnSpc>
                    <a:spcPts val="600"/>
                  </a:lnSpc>
                </a:pPr>
                <a:endParaRPr lang="en-US" sz="500" b="1" dirty="0">
                  <a:solidFill>
                    <a:srgbClr val="139DD9"/>
                  </a:solidFill>
                  <a:latin typeface="Corbel"/>
                </a:endParaRPr>
              </a:p>
            </p:txBody>
          </p:sp>
        </p:grpSp>
      </p:grpSp>
      <p:cxnSp>
        <p:nvCxnSpPr>
          <p:cNvPr id="146" name="Straight Arrow Connector 145"/>
          <p:cNvCxnSpPr/>
          <p:nvPr/>
        </p:nvCxnSpPr>
        <p:spPr>
          <a:xfrm>
            <a:off x="1581537" y="2566514"/>
            <a:ext cx="2258595" cy="888447"/>
          </a:xfrm>
          <a:prstGeom prst="straightConnector1">
            <a:avLst/>
          </a:prstGeom>
          <a:ln w="19050" cmpd="sng">
            <a:solidFill>
              <a:schemeClr val="accent2"/>
            </a:solidFill>
            <a:prstDash val="dot"/>
            <a:headEnd type="none"/>
            <a:tailEnd type="triangle"/>
          </a:ln>
        </p:spPr>
        <p:style>
          <a:lnRef idx="1">
            <a:schemeClr val="dk1"/>
          </a:lnRef>
          <a:fillRef idx="0">
            <a:schemeClr val="dk1"/>
          </a:fillRef>
          <a:effectRef idx="0">
            <a:schemeClr val="dk1"/>
          </a:effectRef>
          <a:fontRef idx="minor">
            <a:schemeClr val="tx1"/>
          </a:fontRef>
        </p:style>
      </p:cxnSp>
      <p:grpSp>
        <p:nvGrpSpPr>
          <p:cNvPr id="158" name="Group 157"/>
          <p:cNvGrpSpPr/>
          <p:nvPr/>
        </p:nvGrpSpPr>
        <p:grpSpPr>
          <a:xfrm>
            <a:off x="892848" y="1496787"/>
            <a:ext cx="2712232" cy="731618"/>
            <a:chOff x="892848" y="1496787"/>
            <a:chExt cx="2712232" cy="731618"/>
          </a:xfrm>
        </p:grpSpPr>
        <p:cxnSp>
          <p:nvCxnSpPr>
            <p:cNvPr id="148" name="Straight Arrow Connector 147"/>
            <p:cNvCxnSpPr/>
            <p:nvPr/>
          </p:nvCxnSpPr>
          <p:spPr>
            <a:xfrm flipH="1">
              <a:off x="948054" y="1496787"/>
              <a:ext cx="2657026" cy="731618"/>
            </a:xfrm>
            <a:prstGeom prst="straightConnector1">
              <a:avLst/>
            </a:prstGeom>
            <a:ln w="19050" cmpd="sng">
              <a:solidFill>
                <a:schemeClr val="accent2"/>
              </a:solidFill>
              <a:prstDash val="solid"/>
              <a:headEnd type="none"/>
              <a:tailEnd type="triangle"/>
            </a:ln>
          </p:spPr>
          <p:style>
            <a:lnRef idx="1">
              <a:schemeClr val="dk1"/>
            </a:lnRef>
            <a:fillRef idx="0">
              <a:schemeClr val="dk1"/>
            </a:fillRef>
            <a:effectRef idx="0">
              <a:schemeClr val="dk1"/>
            </a:effectRef>
            <a:fontRef idx="minor">
              <a:schemeClr val="tx1"/>
            </a:fontRef>
          </p:style>
        </p:cxnSp>
        <p:cxnSp>
          <p:nvCxnSpPr>
            <p:cNvPr id="150" name="Straight Arrow Connector 149"/>
            <p:cNvCxnSpPr/>
            <p:nvPr/>
          </p:nvCxnSpPr>
          <p:spPr>
            <a:xfrm flipH="1">
              <a:off x="892848" y="1496787"/>
              <a:ext cx="626692" cy="731618"/>
            </a:xfrm>
            <a:prstGeom prst="straightConnector1">
              <a:avLst/>
            </a:prstGeom>
            <a:ln w="19050" cmpd="sng">
              <a:solidFill>
                <a:schemeClr val="accent2"/>
              </a:solidFill>
              <a:prstDash val="solid"/>
              <a:headEnd type="none"/>
              <a:tailEnd type="triangle"/>
            </a:ln>
          </p:spPr>
          <p:style>
            <a:lnRef idx="1">
              <a:schemeClr val="dk1"/>
            </a:lnRef>
            <a:fillRef idx="0">
              <a:schemeClr val="dk1"/>
            </a:fillRef>
            <a:effectRef idx="0">
              <a:schemeClr val="dk1"/>
            </a:effectRef>
            <a:fontRef idx="minor">
              <a:schemeClr val="tx1"/>
            </a:fontRef>
          </p:style>
        </p:cxnSp>
      </p:grpSp>
      <p:grpSp>
        <p:nvGrpSpPr>
          <p:cNvPr id="157" name="Group 156"/>
          <p:cNvGrpSpPr/>
          <p:nvPr/>
        </p:nvGrpSpPr>
        <p:grpSpPr>
          <a:xfrm>
            <a:off x="544275" y="691244"/>
            <a:ext cx="4038602" cy="805543"/>
            <a:chOff x="544275" y="691244"/>
            <a:chExt cx="4038602" cy="805543"/>
          </a:xfrm>
        </p:grpSpPr>
        <p:pic>
          <p:nvPicPr>
            <p:cNvPr id="155" name="Picture 154"/>
            <p:cNvPicPr>
              <a:picLocks noChangeAspect="1"/>
            </p:cNvPicPr>
            <p:nvPr/>
          </p:nvPicPr>
          <p:blipFill>
            <a:blip r:embed="rId7"/>
            <a:stretch>
              <a:fillRect/>
            </a:stretch>
          </p:blipFill>
          <p:spPr>
            <a:xfrm>
              <a:off x="544275" y="691244"/>
              <a:ext cx="1955594" cy="805543"/>
            </a:xfrm>
            <a:prstGeom prst="rect">
              <a:avLst/>
            </a:prstGeom>
          </p:spPr>
        </p:pic>
        <p:pic>
          <p:nvPicPr>
            <p:cNvPr id="156" name="Picture 155"/>
            <p:cNvPicPr>
              <a:picLocks noChangeAspect="1"/>
            </p:cNvPicPr>
            <p:nvPr/>
          </p:nvPicPr>
          <p:blipFill>
            <a:blip r:embed="rId7"/>
            <a:stretch>
              <a:fillRect/>
            </a:stretch>
          </p:blipFill>
          <p:spPr>
            <a:xfrm>
              <a:off x="2627283" y="691244"/>
              <a:ext cx="1955594" cy="805543"/>
            </a:xfrm>
            <a:prstGeom prst="rect">
              <a:avLst/>
            </a:prstGeom>
          </p:spPr>
        </p:pic>
      </p:grpSp>
      <p:sp>
        <p:nvSpPr>
          <p:cNvPr id="145" name="Content Placeholder 48"/>
          <p:cNvSpPr txBox="1">
            <a:spLocks/>
          </p:cNvSpPr>
          <p:nvPr/>
        </p:nvSpPr>
        <p:spPr>
          <a:xfrm>
            <a:off x="5092700" y="952501"/>
            <a:ext cx="3759200" cy="3709852"/>
          </a:xfrm>
          <a:prstGeom prst="rect">
            <a:avLst/>
          </a:prstGeom>
        </p:spPr>
        <p:txBody>
          <a:bodyPr vert="horz" lIns="0" tIns="0" rIns="0" bIns="0" rtlCol="0" anchor="ctr">
            <a:noAutofit/>
          </a:bodyPr>
          <a:lstStyle>
            <a:lvl1pPr marL="342900" indent="-347472" algn="l" defTabSz="914400" rtl="0" eaLnBrk="1" latinLnBrk="0" hangingPunct="1">
              <a:lnSpc>
                <a:spcPct val="100000"/>
              </a:lnSpc>
              <a:spcBef>
                <a:spcPts val="1200"/>
              </a:spcBef>
              <a:buClr>
                <a:schemeClr val="accent1"/>
              </a:buClr>
              <a:buSzPct val="100000"/>
              <a:buFont typeface="Arial"/>
              <a:buChar char="•"/>
              <a:defRPr lang="en-US" sz="2400" b="1" kern="1200" dirty="0" smtClean="0">
                <a:solidFill>
                  <a:schemeClr val="tx1"/>
                </a:solidFill>
                <a:latin typeface="+mn-lt"/>
                <a:ea typeface="+mn-ea"/>
                <a:cs typeface="+mn-cs"/>
              </a:defRPr>
            </a:lvl1pPr>
            <a:lvl2pPr marL="685800" indent="-347472" algn="l" defTabSz="914400" rtl="0" eaLnBrk="1" latinLnBrk="0" hangingPunct="1">
              <a:lnSpc>
                <a:spcPct val="100000"/>
              </a:lnSpc>
              <a:spcBef>
                <a:spcPts val="600"/>
              </a:spcBef>
              <a:buClr>
                <a:schemeClr val="tx1">
                  <a:lumMod val="60000"/>
                  <a:lumOff val="40000"/>
                </a:schemeClr>
              </a:buClr>
              <a:buSzPct val="100000"/>
              <a:buFont typeface="Lucida Grande"/>
              <a:buChar char="­"/>
              <a:defRPr lang="en-US" sz="2000" kern="1200" baseline="0" dirty="0">
                <a:solidFill>
                  <a:schemeClr val="tx1"/>
                </a:solidFill>
                <a:latin typeface="+mn-lt"/>
                <a:ea typeface="+mn-ea"/>
                <a:cs typeface="+mn-cs"/>
              </a:defRPr>
            </a:lvl2pPr>
            <a:lvl3pPr marL="1200150" indent="-285750" algn="l" defTabSz="914400" rtl="0" eaLnBrk="1" latinLnBrk="0" hangingPunct="1">
              <a:lnSpc>
                <a:spcPct val="100000"/>
              </a:lnSpc>
              <a:spcBef>
                <a:spcPts val="1200"/>
              </a:spcBef>
              <a:buClr>
                <a:schemeClr val="tx1">
                  <a:lumMod val="60000"/>
                  <a:lumOff val="40000"/>
                </a:schemeClr>
              </a:buClr>
              <a:buFont typeface="Arial"/>
              <a:buChar char="•"/>
              <a:defRPr lang="en-US" sz="1800" kern="1200" dirty="0" smtClean="0">
                <a:solidFill>
                  <a:schemeClr val="tx1"/>
                </a:solidFill>
                <a:latin typeface="+mn-lt"/>
                <a:ea typeface="+mn-ea"/>
                <a:cs typeface="+mn-cs"/>
              </a:defRPr>
            </a:lvl3pPr>
            <a:lvl4pPr marL="1657350" indent="-285750" algn="l" defTabSz="914400" rtl="0" eaLnBrk="1" latinLnBrk="0" hangingPunct="1">
              <a:lnSpc>
                <a:spcPct val="100000"/>
              </a:lnSpc>
              <a:spcBef>
                <a:spcPts val="1200"/>
              </a:spcBef>
              <a:buClr>
                <a:schemeClr val="tx1">
                  <a:lumMod val="60000"/>
                  <a:lumOff val="40000"/>
                </a:schemeClr>
              </a:buClr>
              <a:buFont typeface="Lucida Grande"/>
              <a:buChar char="­"/>
              <a:defRPr lang="en-US" sz="1800" kern="1200" dirty="0" smtClean="0">
                <a:solidFill>
                  <a:schemeClr val="tx1"/>
                </a:solidFill>
                <a:latin typeface="+mn-lt"/>
                <a:ea typeface="+mn-ea"/>
                <a:cs typeface="+mn-cs"/>
              </a:defRPr>
            </a:lvl4pPr>
            <a:lvl5pPr marL="625475" indent="-457200" algn="l" defTabSz="914400" rtl="0" eaLnBrk="1" latinLnBrk="0" hangingPunct="1">
              <a:lnSpc>
                <a:spcPct val="90000"/>
              </a:lnSpc>
              <a:spcBef>
                <a:spcPts val="1200"/>
              </a:spcBef>
              <a:buClr>
                <a:schemeClr val="bg1">
                  <a:lumMod val="65000"/>
                </a:schemeClr>
              </a:buClr>
              <a:buFont typeface="Arial" pitchFamily="34" charset="0"/>
              <a:buChar char="•"/>
              <a:defRPr lang="en-US" sz="18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1800" dirty="0" smtClean="0">
                <a:solidFill>
                  <a:schemeClr val="accent1"/>
                </a:solidFill>
              </a:rPr>
              <a:t>Application has single logical connection to cluster (client object)</a:t>
            </a:r>
          </a:p>
          <a:p>
            <a:pPr marL="285750" indent="-285750">
              <a:lnSpc>
                <a:spcPct val="90000"/>
              </a:lnSpc>
              <a:buFont typeface="Wingdings" charset="2"/>
              <a:buChar char="§"/>
            </a:pPr>
            <a:r>
              <a:rPr lang="en-US" sz="1400" b="0" dirty="0"/>
              <a:t>Data is automatically </a:t>
            </a:r>
            <a:r>
              <a:rPr lang="en-US" sz="1400" b="0" dirty="0" err="1"/>
              <a:t>sharded</a:t>
            </a:r>
            <a:r>
              <a:rPr lang="en-US" sz="1400" b="0" dirty="0"/>
              <a:t> resulting in even document data distribution across cluster</a:t>
            </a:r>
          </a:p>
          <a:p>
            <a:pPr marL="285750" indent="-285750">
              <a:lnSpc>
                <a:spcPct val="90000"/>
              </a:lnSpc>
              <a:buFont typeface="Wingdings" charset="2"/>
              <a:buChar char="§"/>
            </a:pPr>
            <a:r>
              <a:rPr lang="en-US" sz="1400" b="0" dirty="0"/>
              <a:t>Each </a:t>
            </a:r>
            <a:r>
              <a:rPr lang="en-US" sz="1400" b="0" dirty="0" err="1"/>
              <a:t>vbucket</a:t>
            </a:r>
            <a:r>
              <a:rPr lang="en-US" sz="1400" b="0" dirty="0"/>
              <a:t> replicated 1, 2 or 3 times (“peer-to-peer” replication)</a:t>
            </a:r>
          </a:p>
          <a:p>
            <a:pPr marL="285750" indent="-285750">
              <a:lnSpc>
                <a:spcPct val="90000"/>
              </a:lnSpc>
              <a:buFont typeface="Wingdings" charset="2"/>
              <a:buChar char="§"/>
            </a:pPr>
            <a:r>
              <a:rPr lang="en-US" sz="1400" b="0" dirty="0"/>
              <a:t>Docs are automatically hashed by the client to a </a:t>
            </a:r>
            <a:r>
              <a:rPr lang="en-US" sz="1400" b="0" dirty="0" smtClean="0"/>
              <a:t>shard</a:t>
            </a:r>
            <a:endParaRPr lang="en-US" sz="1400" b="0" dirty="0"/>
          </a:p>
          <a:p>
            <a:pPr marL="285750" indent="-285750">
              <a:lnSpc>
                <a:spcPct val="90000"/>
              </a:lnSpc>
              <a:buFont typeface="Wingdings" charset="2"/>
              <a:buChar char="§"/>
            </a:pPr>
            <a:r>
              <a:rPr lang="en-US" sz="1400" b="0" dirty="0"/>
              <a:t>Cluster map provides location of which server a shard is on</a:t>
            </a:r>
          </a:p>
          <a:p>
            <a:pPr marL="285750" indent="-285750">
              <a:lnSpc>
                <a:spcPct val="90000"/>
              </a:lnSpc>
              <a:buFont typeface="Wingdings" charset="2"/>
              <a:buChar char="§"/>
            </a:pPr>
            <a:r>
              <a:rPr lang="en-US" sz="1400" b="0" dirty="0"/>
              <a:t>Every read/write/update/delete goes to same node for a given key</a:t>
            </a:r>
          </a:p>
          <a:p>
            <a:pPr marL="285750" indent="-285750">
              <a:lnSpc>
                <a:spcPct val="90000"/>
              </a:lnSpc>
              <a:buFont typeface="Wingdings" charset="2"/>
              <a:buChar char="§"/>
            </a:pPr>
            <a:r>
              <a:rPr lang="en-US" sz="1400" b="0" dirty="0"/>
              <a:t>Strongly consistent data access (“read your own writes”)</a:t>
            </a:r>
          </a:p>
          <a:p>
            <a:pPr marL="285750" indent="-285750">
              <a:lnSpc>
                <a:spcPct val="90000"/>
              </a:lnSpc>
              <a:buFont typeface="Wingdings" charset="2"/>
              <a:buChar char="§"/>
            </a:pPr>
            <a:r>
              <a:rPr lang="en-US" sz="1400" b="0" dirty="0"/>
              <a:t>A single Couchbase node can achieve 100k’s ops/sec so no need to scale reads</a:t>
            </a:r>
          </a:p>
        </p:txBody>
      </p:sp>
    </p:spTree>
    <p:extLst>
      <p:ext uri="{BB962C8B-B14F-4D97-AF65-F5344CB8AC3E}">
        <p14:creationId xmlns:p14="http://schemas.microsoft.com/office/powerpoint/2010/main" val="189185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wipe(left)">
                                      <p:cBhvr>
                                        <p:cTn id="11" dur="500"/>
                                        <p:tgtEl>
                                          <p:spTgt spid="1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500"/>
                                        <p:tgtEl>
                                          <p:spTgt spid="15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8"/>
                                        </p:tgtEl>
                                        <p:attrNameLst>
                                          <p:attrName>style.visibility</p:attrName>
                                        </p:attrNameLst>
                                      </p:cBhvr>
                                      <p:to>
                                        <p:strVal val="visible"/>
                                      </p:to>
                                    </p:set>
                                    <p:animEffect transition="in" filter="wipe(up)">
                                      <p:cBhvr>
                                        <p:cTn id="19" dur="500"/>
                                        <p:tgtEl>
                                          <p:spTgt spid="15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
                                            <p:txEl>
                                              <p:pRg st="3" end="3"/>
                                            </p:txEl>
                                          </p:spTgt>
                                        </p:tgtEl>
                                        <p:attrNameLst>
                                          <p:attrName>style.visibility</p:attrName>
                                        </p:attrNameLst>
                                      </p:cBhvr>
                                      <p:to>
                                        <p:strVal val="visible"/>
                                      </p:to>
                                    </p:set>
                                    <p:animEffect transition="in" filter="fade">
                                      <p:cBhvr>
                                        <p:cTn id="32" dur="500"/>
                                        <p:tgtEl>
                                          <p:spTgt spid="14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5">
                                            <p:txEl>
                                              <p:pRg st="4" end="4"/>
                                            </p:txEl>
                                          </p:spTgt>
                                        </p:tgtEl>
                                        <p:attrNameLst>
                                          <p:attrName>style.visibility</p:attrName>
                                        </p:attrNameLst>
                                      </p:cBhvr>
                                      <p:to>
                                        <p:strVal val="visible"/>
                                      </p:to>
                                    </p:set>
                                    <p:animEffect transition="in" filter="fade">
                                      <p:cBhvr>
                                        <p:cTn id="37" dur="500"/>
                                        <p:tgtEl>
                                          <p:spTgt spid="14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5">
                                            <p:txEl>
                                              <p:pRg st="5" end="5"/>
                                            </p:txEl>
                                          </p:spTgt>
                                        </p:tgtEl>
                                        <p:attrNameLst>
                                          <p:attrName>style.visibility</p:attrName>
                                        </p:attrNameLst>
                                      </p:cBhvr>
                                      <p:to>
                                        <p:strVal val="visible"/>
                                      </p:to>
                                    </p:set>
                                    <p:animEffect transition="in" filter="fade">
                                      <p:cBhvr>
                                        <p:cTn id="42" dur="500"/>
                                        <p:tgtEl>
                                          <p:spTgt spid="14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5">
                                            <p:txEl>
                                              <p:pRg st="6" end="6"/>
                                            </p:txEl>
                                          </p:spTgt>
                                        </p:tgtEl>
                                        <p:attrNameLst>
                                          <p:attrName>style.visibility</p:attrName>
                                        </p:attrNameLst>
                                      </p:cBhvr>
                                      <p:to>
                                        <p:strVal val="visible"/>
                                      </p:to>
                                    </p:set>
                                    <p:animEffect transition="in" filter="fade">
                                      <p:cBhvr>
                                        <p:cTn id="47" dur="500"/>
                                        <p:tgtEl>
                                          <p:spTgt spid="145">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5">
                                            <p:txEl>
                                              <p:pRg st="7" end="7"/>
                                            </p:txEl>
                                          </p:spTgt>
                                        </p:tgtEl>
                                        <p:attrNameLst>
                                          <p:attrName>style.visibility</p:attrName>
                                        </p:attrNameLst>
                                      </p:cBhvr>
                                      <p:to>
                                        <p:strVal val="visible"/>
                                      </p:to>
                                    </p:set>
                                    <p:animEffect transition="in" filter="fade">
                                      <p:cBhvr>
                                        <p:cTn id="52" dur="500"/>
                                        <p:tgtEl>
                                          <p:spTgt spid="1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3735" y="2279362"/>
            <a:ext cx="5776541" cy="584776"/>
          </a:xfrm>
          <a:prstGeom prst="rect">
            <a:avLst/>
          </a:prstGeom>
          <a:noFill/>
        </p:spPr>
        <p:txBody>
          <a:bodyPr wrap="none" rtlCol="0">
            <a:spAutoFit/>
          </a:bodyPr>
          <a:lstStyle/>
          <a:p>
            <a:pPr algn="ctr"/>
            <a:r>
              <a:rPr lang="en-US" sz="3200" b="1" dirty="0" smtClean="0">
                <a:solidFill>
                  <a:schemeClr val="accent2"/>
                </a:solidFill>
              </a:rPr>
              <a:t>Relational to </a:t>
            </a:r>
            <a:r>
              <a:rPr lang="en-US" sz="3200" b="1" dirty="0" err="1" smtClean="0">
                <a:solidFill>
                  <a:schemeClr val="accent2"/>
                </a:solidFill>
              </a:rPr>
              <a:t>NoSQL</a:t>
            </a:r>
            <a:r>
              <a:rPr lang="en-US" sz="3200" b="1" dirty="0" smtClean="0">
                <a:solidFill>
                  <a:schemeClr val="accent2"/>
                </a:solidFill>
              </a:rPr>
              <a:t> Document</a:t>
            </a:r>
          </a:p>
        </p:txBody>
      </p:sp>
    </p:spTree>
    <p:extLst>
      <p:ext uri="{BB962C8B-B14F-4D97-AF65-F5344CB8AC3E}">
        <p14:creationId xmlns:p14="http://schemas.microsoft.com/office/powerpoint/2010/main" val="6183826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Ecommerce Order - RDBMS</a:t>
            </a:r>
            <a:endParaRPr lang="en-US" dirty="0"/>
          </a:p>
        </p:txBody>
      </p:sp>
      <p:pic>
        <p:nvPicPr>
          <p:cNvPr id="3" name="Picture 2" descr="Screen Shot 2015-07-01 at 3.52.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2950"/>
            <a:ext cx="6007100" cy="3609184"/>
          </a:xfrm>
          <a:prstGeom prst="rect">
            <a:avLst/>
          </a:prstGeom>
        </p:spPr>
      </p:pic>
    </p:spTree>
    <p:extLst>
      <p:ext uri="{BB962C8B-B14F-4D97-AF65-F5344CB8AC3E}">
        <p14:creationId xmlns:p14="http://schemas.microsoft.com/office/powerpoint/2010/main" val="38739021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Referred Documents</a:t>
            </a:r>
            <a:endParaRPr lang="en-US" dirty="0"/>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descr="Screen Shot 2015-06-16 at 7.03.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656966"/>
            <a:ext cx="3309730" cy="2057400"/>
          </a:xfrm>
          <a:prstGeom prst="rect">
            <a:avLst/>
          </a:prstGeom>
        </p:spPr>
      </p:pic>
      <p:pic>
        <p:nvPicPr>
          <p:cNvPr id="5" name="Picture 4" descr="Screen Shot 2015-06-16 at 7.04.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84" y="2647950"/>
            <a:ext cx="4717403" cy="1654852"/>
          </a:xfrm>
          <a:prstGeom prst="rect">
            <a:avLst/>
          </a:prstGeom>
        </p:spPr>
      </p:pic>
      <p:pic>
        <p:nvPicPr>
          <p:cNvPr id="6" name="Picture 5" descr="Screen Shot 2015-06-16 at 7.05.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660400"/>
            <a:ext cx="3338024" cy="2444750"/>
          </a:xfrm>
          <a:prstGeom prst="rect">
            <a:avLst/>
          </a:prstGeom>
        </p:spPr>
      </p:pic>
    </p:spTree>
    <p:extLst>
      <p:ext uri="{BB962C8B-B14F-4D97-AF65-F5344CB8AC3E}">
        <p14:creationId xmlns:p14="http://schemas.microsoft.com/office/powerpoint/2010/main" val="21123923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Embedded Document</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pic>
        <p:nvPicPr>
          <p:cNvPr id="2" name="Picture 1" descr="Screen Shot 2015-06-16 at 7.31.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593404"/>
            <a:ext cx="4038600" cy="4298024"/>
          </a:xfrm>
          <a:prstGeom prst="rect">
            <a:avLst/>
          </a:prstGeom>
        </p:spPr>
      </p:pic>
    </p:spTree>
    <p:extLst>
      <p:ext uri="{BB962C8B-B14F-4D97-AF65-F5344CB8AC3E}">
        <p14:creationId xmlns:p14="http://schemas.microsoft.com/office/powerpoint/2010/main" val="1852738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embed</a:t>
            </a:r>
            <a:endParaRPr lang="en-US" dirty="0"/>
          </a:p>
        </p:txBody>
      </p:sp>
      <p:sp>
        <p:nvSpPr>
          <p:cNvPr id="2" name="Content Placeholder 1"/>
          <p:cNvSpPr>
            <a:spLocks noGrp="1"/>
          </p:cNvSpPr>
          <p:nvPr>
            <p:ph idx="1"/>
          </p:nvPr>
        </p:nvSpPr>
        <p:spPr/>
        <p:txBody>
          <a:bodyPr/>
          <a:lstStyle/>
          <a:p>
            <a:r>
              <a:rPr lang="en-US" dirty="0" smtClean="0"/>
              <a:t>You should embed data when:</a:t>
            </a:r>
            <a:endParaRPr lang="en-US" dirty="0"/>
          </a:p>
          <a:p>
            <a:pPr lvl="1">
              <a:spcBef>
                <a:spcPts val="1032"/>
              </a:spcBef>
            </a:pPr>
            <a:r>
              <a:rPr lang="en-US" dirty="0" smtClean="0"/>
              <a:t>Speed trumps all else</a:t>
            </a:r>
          </a:p>
          <a:p>
            <a:pPr lvl="1">
              <a:spcBef>
                <a:spcPts val="1032"/>
              </a:spcBef>
            </a:pPr>
            <a:r>
              <a:rPr lang="en-US" dirty="0" smtClean="0"/>
              <a:t>Slow moving data</a:t>
            </a:r>
          </a:p>
          <a:p>
            <a:pPr lvl="1">
              <a:spcBef>
                <a:spcPts val="1032"/>
              </a:spcBef>
            </a:pPr>
            <a:r>
              <a:rPr lang="en-US" dirty="0" smtClean="0"/>
              <a:t>Application layer can keep multiple copies of same data in sync</a:t>
            </a:r>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Tree>
    <p:extLst>
      <p:ext uri="{BB962C8B-B14F-4D97-AF65-F5344CB8AC3E}">
        <p14:creationId xmlns:p14="http://schemas.microsoft.com/office/powerpoint/2010/main" val="38541076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pic>
        <p:nvPicPr>
          <p:cNvPr id="3" name="Picture 2" desc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52" y="1062535"/>
            <a:ext cx="2276848" cy="2276848"/>
          </a:xfrm>
          <a:prstGeom prst="rect">
            <a:avLst/>
          </a:prstGeom>
        </p:spPr>
      </p:pic>
      <p:sp>
        <p:nvSpPr>
          <p:cNvPr id="4" name="TextBox 3"/>
          <p:cNvSpPr txBox="1"/>
          <p:nvPr/>
        </p:nvSpPr>
        <p:spPr>
          <a:xfrm>
            <a:off x="2895600" y="1048206"/>
            <a:ext cx="5333423" cy="1675843"/>
          </a:xfrm>
          <a:prstGeom prst="rect">
            <a:avLst/>
          </a:prstGeom>
          <a:noFill/>
        </p:spPr>
        <p:txBody>
          <a:bodyPr wrap="none" rtlCol="0">
            <a:spAutoFit/>
          </a:bodyPr>
          <a:lstStyle/>
          <a:p>
            <a:r>
              <a:rPr lang="en-US" sz="2400" b="1" dirty="0" smtClean="0"/>
              <a:t>Nic Raboy</a:t>
            </a:r>
          </a:p>
          <a:p>
            <a:pPr>
              <a:lnSpc>
                <a:spcPct val="110000"/>
              </a:lnSpc>
            </a:pPr>
            <a:r>
              <a:rPr lang="en-US" dirty="0" smtClean="0"/>
              <a:t>Developer Advocate at Couchbase</a:t>
            </a:r>
          </a:p>
          <a:p>
            <a:pPr>
              <a:lnSpc>
                <a:spcPct val="110000"/>
              </a:lnSpc>
            </a:pPr>
            <a:r>
              <a:rPr lang="en-US" dirty="0" smtClean="0"/>
              <a:t>@</a:t>
            </a:r>
            <a:r>
              <a:rPr lang="en-US" dirty="0" err="1" smtClean="0"/>
              <a:t>nraboy</a:t>
            </a:r>
            <a:r>
              <a:rPr lang="en-US" dirty="0" smtClean="0"/>
              <a:t> (Twitter)</a:t>
            </a:r>
          </a:p>
          <a:p>
            <a:pPr>
              <a:lnSpc>
                <a:spcPct val="110000"/>
              </a:lnSpc>
            </a:pPr>
            <a:endParaRPr lang="en-US" dirty="0"/>
          </a:p>
          <a:p>
            <a:pPr>
              <a:lnSpc>
                <a:spcPct val="110000"/>
              </a:lnSpc>
            </a:pPr>
            <a:r>
              <a:rPr lang="en-US" dirty="0" err="1" smtClean="0"/>
              <a:t>Node.js</a:t>
            </a:r>
            <a:r>
              <a:rPr lang="en-US" dirty="0" smtClean="0"/>
              <a:t>, Android, Java, Ionic Framework, </a:t>
            </a:r>
            <a:r>
              <a:rPr lang="en-US" dirty="0" err="1" smtClean="0"/>
              <a:t>NoSQL</a:t>
            </a:r>
            <a:r>
              <a:rPr lang="en-US" dirty="0" smtClean="0"/>
              <a:t>, SQL</a:t>
            </a:r>
          </a:p>
        </p:txBody>
      </p:sp>
    </p:spTree>
    <p:extLst>
      <p:ext uri="{BB962C8B-B14F-4D97-AF65-F5344CB8AC3E}">
        <p14:creationId xmlns:p14="http://schemas.microsoft.com/office/powerpoint/2010/main" val="1344376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refer</a:t>
            </a:r>
            <a:endParaRPr lang="en-US" dirty="0"/>
          </a:p>
        </p:txBody>
      </p:sp>
      <p:sp>
        <p:nvSpPr>
          <p:cNvPr id="2" name="Content Placeholder 1"/>
          <p:cNvSpPr>
            <a:spLocks noGrp="1"/>
          </p:cNvSpPr>
          <p:nvPr>
            <p:ph idx="1"/>
          </p:nvPr>
        </p:nvSpPr>
        <p:spPr/>
        <p:txBody>
          <a:bodyPr/>
          <a:lstStyle/>
          <a:p>
            <a:r>
              <a:rPr lang="en-US" dirty="0" smtClean="0"/>
              <a:t>You should refer to data when:</a:t>
            </a:r>
            <a:endParaRPr lang="en-US" dirty="0"/>
          </a:p>
          <a:p>
            <a:pPr lvl="1">
              <a:spcBef>
                <a:spcPts val="1032"/>
              </a:spcBef>
            </a:pPr>
            <a:r>
              <a:rPr lang="en-US" dirty="0" smtClean="0"/>
              <a:t>Consistency is a priority</a:t>
            </a:r>
          </a:p>
          <a:p>
            <a:pPr lvl="1">
              <a:spcBef>
                <a:spcPts val="1032"/>
              </a:spcBef>
            </a:pPr>
            <a:r>
              <a:rPr lang="en-US" dirty="0" smtClean="0"/>
              <a:t>The data has large growth potential</a:t>
            </a:r>
          </a:p>
          <a:p>
            <a:pPr marL="230188" lvl="1" indent="0">
              <a:spcBef>
                <a:spcPts val="1032"/>
              </a:spcBef>
              <a:buNone/>
            </a:pPr>
            <a:endParaRPr lang="en-US" dirty="0" smtClean="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Tree>
    <p:extLst>
      <p:ext uri="{BB962C8B-B14F-4D97-AF65-F5344CB8AC3E}">
        <p14:creationId xmlns:p14="http://schemas.microsoft.com/office/powerpoint/2010/main" val="4599710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2546" y="1894642"/>
            <a:ext cx="3518912" cy="1354217"/>
          </a:xfrm>
          <a:prstGeom prst="rect">
            <a:avLst/>
          </a:prstGeom>
          <a:noFill/>
        </p:spPr>
        <p:txBody>
          <a:bodyPr wrap="none" rtlCol="0">
            <a:spAutoFit/>
          </a:bodyPr>
          <a:lstStyle/>
          <a:p>
            <a:pPr algn="ctr"/>
            <a:r>
              <a:rPr lang="en-US" sz="3200" b="1" dirty="0" smtClean="0">
                <a:solidFill>
                  <a:schemeClr val="accent2"/>
                </a:solidFill>
              </a:rPr>
              <a:t>Going Deeper…</a:t>
            </a:r>
          </a:p>
          <a:p>
            <a:pPr algn="ctr"/>
            <a:endParaRPr lang="en-US" sz="3200" b="1" dirty="0">
              <a:solidFill>
                <a:schemeClr val="accent2"/>
              </a:solidFill>
            </a:endParaRPr>
          </a:p>
          <a:p>
            <a:pPr algn="ctr"/>
            <a:r>
              <a:rPr lang="en-US" dirty="0" smtClean="0"/>
              <a:t>Designing Documents &amp; Their Keys</a:t>
            </a:r>
          </a:p>
        </p:txBody>
      </p:sp>
    </p:spTree>
    <p:extLst>
      <p:ext uri="{BB962C8B-B14F-4D97-AF65-F5344CB8AC3E}">
        <p14:creationId xmlns:p14="http://schemas.microsoft.com/office/powerpoint/2010/main" val="1411331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Three ways to build a key</a:t>
            </a:r>
            <a:endParaRPr lang="en-US" dirty="0"/>
          </a:p>
        </p:txBody>
      </p:sp>
      <p:sp>
        <p:nvSpPr>
          <p:cNvPr id="2" name="Content Placeholder 1"/>
          <p:cNvSpPr>
            <a:spLocks noGrp="1"/>
          </p:cNvSpPr>
          <p:nvPr>
            <p:ph idx="1"/>
          </p:nvPr>
        </p:nvSpPr>
        <p:spPr/>
        <p:txBody>
          <a:bodyPr/>
          <a:lstStyle/>
          <a:p>
            <a:r>
              <a:rPr lang="en-US" dirty="0" smtClean="0"/>
              <a:t>Key design is as important as document design.</a:t>
            </a:r>
            <a:endParaRPr lang="en-US" dirty="0"/>
          </a:p>
          <a:p>
            <a:r>
              <a:rPr lang="en-US" dirty="0" smtClean="0"/>
              <a:t>There are three broad types of key:</a:t>
            </a:r>
            <a:endParaRPr lang="en-US" dirty="0"/>
          </a:p>
          <a:p>
            <a:pPr lvl="1">
              <a:spcBef>
                <a:spcPts val="1032"/>
              </a:spcBef>
            </a:pPr>
            <a:r>
              <a:rPr lang="en-US" dirty="0" smtClean="0"/>
              <a:t>Human readable/deterministic: </a:t>
            </a:r>
            <a:r>
              <a:rPr lang="en-US" b="0" dirty="0" smtClean="0"/>
              <a:t>e.g. an email address</a:t>
            </a:r>
          </a:p>
          <a:p>
            <a:pPr lvl="1">
              <a:spcBef>
                <a:spcPts val="1032"/>
              </a:spcBef>
            </a:pPr>
            <a:r>
              <a:rPr lang="en-US" dirty="0" smtClean="0"/>
              <a:t>Computer generated/random: </a:t>
            </a:r>
            <a:r>
              <a:rPr lang="en-US" b="0" dirty="0" smtClean="0"/>
              <a:t>e.g. UUID</a:t>
            </a:r>
          </a:p>
          <a:p>
            <a:pPr lvl="1">
              <a:spcBef>
                <a:spcPts val="1032"/>
              </a:spcBef>
            </a:pPr>
            <a:r>
              <a:rPr lang="en-US" dirty="0" smtClean="0"/>
              <a:t>Compound:</a:t>
            </a:r>
            <a:r>
              <a:rPr lang="en-US" b="0" dirty="0" smtClean="0"/>
              <a:t> e.g. UUID with a deterministic portion</a:t>
            </a:r>
            <a:endParaRPr lang="en-US" dirty="0" smtClean="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Tree>
    <p:extLst>
      <p:ext uri="{BB962C8B-B14F-4D97-AF65-F5344CB8AC3E}">
        <p14:creationId xmlns:p14="http://schemas.microsoft.com/office/powerpoint/2010/main" val="5603704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Human readable/deterministic</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9" name="Rounded Rectangle 8"/>
          <p:cNvSpPr/>
          <p:nvPr/>
        </p:nvSpPr>
        <p:spPr>
          <a:xfrm>
            <a:off x="467604" y="971550"/>
            <a:ext cx="3266196" cy="365760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rgbClr val="FFFFFF"/>
                </a:solidFill>
                <a:latin typeface="Lucida Console"/>
                <a:cs typeface="Lucida Console"/>
              </a:rPr>
              <a:t>public class user {</a:t>
            </a:r>
          </a:p>
          <a:p>
            <a:endParaRPr lang="en-US" sz="1000" dirty="0">
              <a:solidFill>
                <a:srgbClr val="FFFFFF"/>
              </a:solidFill>
              <a:latin typeface="Lucida Console"/>
              <a:cs typeface="Lucida Console"/>
            </a:endParaRPr>
          </a:p>
          <a:p>
            <a:r>
              <a:rPr lang="en-US" sz="1000" dirty="0" smtClean="0">
                <a:solidFill>
                  <a:srgbClr val="FFFFFF"/>
                </a:solidFill>
                <a:latin typeface="Lucida Console"/>
                <a:cs typeface="Lucida Console"/>
              </a:rPr>
              <a:t>	private String name;</a:t>
            </a:r>
          </a:p>
          <a:p>
            <a:r>
              <a:rPr lang="en-US" sz="1000" dirty="0">
                <a:solidFill>
                  <a:srgbClr val="FFFFFF"/>
                </a:solidFill>
                <a:latin typeface="Lucida Console"/>
                <a:cs typeface="Lucida Console"/>
              </a:rPr>
              <a:t>	</a:t>
            </a:r>
            <a:r>
              <a:rPr lang="en-US" sz="1000" dirty="0" smtClean="0">
                <a:solidFill>
                  <a:srgbClr val="FFFFFF"/>
                </a:solidFill>
                <a:latin typeface="Lucida Console"/>
                <a:cs typeface="Lucida Console"/>
              </a:rPr>
              <a:t>private String email;</a:t>
            </a:r>
          </a:p>
          <a:p>
            <a:r>
              <a:rPr lang="en-US" sz="1000" dirty="0">
                <a:solidFill>
                  <a:srgbClr val="FFFFFF"/>
                </a:solidFill>
                <a:latin typeface="Lucida Console"/>
                <a:cs typeface="Lucida Console"/>
              </a:rPr>
              <a:t>	</a:t>
            </a:r>
            <a:r>
              <a:rPr lang="en-US" sz="1000" dirty="0" smtClean="0">
                <a:solidFill>
                  <a:srgbClr val="FFFFFF"/>
                </a:solidFill>
                <a:latin typeface="Lucida Console"/>
                <a:cs typeface="Lucida Console"/>
              </a:rPr>
              <a:t>private String </a:t>
            </a:r>
            <a:r>
              <a:rPr lang="en-US" sz="1000" dirty="0" err="1" smtClean="0">
                <a:solidFill>
                  <a:srgbClr val="FFFFFF"/>
                </a:solidFill>
                <a:latin typeface="Lucida Console"/>
                <a:cs typeface="Lucida Console"/>
              </a:rPr>
              <a:t>streetAddress</a:t>
            </a:r>
            <a:r>
              <a:rPr lang="en-US" sz="1000" dirty="0" smtClean="0">
                <a:solidFill>
                  <a:srgbClr val="FFFFFF"/>
                </a:solidFill>
                <a:latin typeface="Lucida Console"/>
                <a:cs typeface="Lucida Console"/>
              </a:rPr>
              <a:t>;</a:t>
            </a:r>
          </a:p>
          <a:p>
            <a:r>
              <a:rPr lang="en-US" sz="1000" dirty="0">
                <a:solidFill>
                  <a:srgbClr val="FFFFFF"/>
                </a:solidFill>
                <a:latin typeface="Lucida Console"/>
                <a:cs typeface="Lucida Console"/>
              </a:rPr>
              <a:t>	</a:t>
            </a:r>
            <a:r>
              <a:rPr lang="en-US" sz="1000" dirty="0" smtClean="0">
                <a:solidFill>
                  <a:srgbClr val="FFFFFF"/>
                </a:solidFill>
                <a:latin typeface="Lucida Console"/>
                <a:cs typeface="Lucida Console"/>
              </a:rPr>
              <a:t>private String city;</a:t>
            </a:r>
          </a:p>
          <a:p>
            <a:r>
              <a:rPr lang="en-US" sz="1000" dirty="0">
                <a:solidFill>
                  <a:srgbClr val="FFFFFF"/>
                </a:solidFill>
                <a:latin typeface="Lucida Console"/>
                <a:cs typeface="Lucida Console"/>
              </a:rPr>
              <a:t>	</a:t>
            </a:r>
            <a:r>
              <a:rPr lang="en-US" sz="1000" dirty="0" smtClean="0">
                <a:solidFill>
                  <a:srgbClr val="FFFFFF"/>
                </a:solidFill>
                <a:latin typeface="Lucida Console"/>
                <a:cs typeface="Lucida Console"/>
              </a:rPr>
              <a:t>private String country;</a:t>
            </a:r>
          </a:p>
          <a:p>
            <a:r>
              <a:rPr lang="en-US" sz="1000" dirty="0">
                <a:solidFill>
                  <a:srgbClr val="FFFFFF"/>
                </a:solidFill>
                <a:latin typeface="Lucida Console"/>
                <a:cs typeface="Lucida Console"/>
              </a:rPr>
              <a:t>	</a:t>
            </a:r>
            <a:r>
              <a:rPr lang="en-US" sz="1000" dirty="0" smtClean="0">
                <a:solidFill>
                  <a:srgbClr val="FFFFFF"/>
                </a:solidFill>
                <a:latin typeface="Lucida Console"/>
                <a:cs typeface="Lucida Console"/>
              </a:rPr>
              <a:t>private String </a:t>
            </a:r>
            <a:r>
              <a:rPr lang="en-US" sz="1000" dirty="0" err="1" smtClean="0">
                <a:solidFill>
                  <a:srgbClr val="FFFFFF"/>
                </a:solidFill>
                <a:latin typeface="Lucida Console"/>
                <a:cs typeface="Lucida Console"/>
              </a:rPr>
              <a:t>postCode</a:t>
            </a:r>
            <a:r>
              <a:rPr lang="en-US" sz="1000" dirty="0" smtClean="0">
                <a:solidFill>
                  <a:srgbClr val="FFFFFF"/>
                </a:solidFill>
                <a:latin typeface="Lucida Console"/>
                <a:cs typeface="Lucida Console"/>
              </a:rPr>
              <a:t>;</a:t>
            </a:r>
          </a:p>
          <a:p>
            <a:r>
              <a:rPr lang="en-US" sz="1000" dirty="0">
                <a:solidFill>
                  <a:srgbClr val="FFFFFF"/>
                </a:solidFill>
                <a:latin typeface="Lucida Console"/>
                <a:cs typeface="Lucida Console"/>
              </a:rPr>
              <a:t>	</a:t>
            </a:r>
            <a:r>
              <a:rPr lang="en-US" sz="1000" dirty="0" smtClean="0">
                <a:solidFill>
                  <a:srgbClr val="FFFFFF"/>
                </a:solidFill>
                <a:latin typeface="Lucida Console"/>
                <a:cs typeface="Lucida Console"/>
              </a:rPr>
              <a:t>private Array orders;</a:t>
            </a:r>
          </a:p>
          <a:p>
            <a:r>
              <a:rPr lang="en-US" sz="1000" dirty="0">
                <a:solidFill>
                  <a:schemeClr val="bg1"/>
                </a:solidFill>
                <a:latin typeface="Lucida Console"/>
                <a:cs typeface="Lucida Console"/>
              </a:rPr>
              <a:t>	</a:t>
            </a:r>
            <a:r>
              <a:rPr lang="en-US" sz="1000" dirty="0" smtClean="0">
                <a:solidFill>
                  <a:schemeClr val="bg1"/>
                </a:solidFill>
                <a:latin typeface="Lucida Console"/>
                <a:cs typeface="Lucida Console"/>
              </a:rPr>
              <a:t>private Array </a:t>
            </a:r>
            <a:r>
              <a:rPr lang="en-US" sz="1000" dirty="0" err="1" smtClean="0">
                <a:solidFill>
                  <a:schemeClr val="bg1"/>
                </a:solidFill>
                <a:latin typeface="Lucida Console"/>
                <a:cs typeface="Lucida Console"/>
              </a:rPr>
              <a:t>productsViewed</a:t>
            </a:r>
            <a:r>
              <a:rPr lang="en-US" sz="1000" dirty="0" smtClean="0">
                <a:solidFill>
                  <a:schemeClr val="bg1"/>
                </a:solidFill>
                <a:latin typeface="Lucida Console"/>
                <a:cs typeface="Lucida Console"/>
              </a:rPr>
              <a:t>;</a:t>
            </a:r>
          </a:p>
          <a:p>
            <a:r>
              <a:rPr lang="en-US" sz="1000" dirty="0" smtClean="0">
                <a:solidFill>
                  <a:srgbClr val="FFFFFF"/>
                </a:solidFill>
                <a:latin typeface="Lucida Console"/>
                <a:cs typeface="Lucida Console"/>
              </a:rPr>
              <a:t>}</a:t>
            </a:r>
            <a:r>
              <a:rPr lang="en-US" sz="1000" dirty="0">
                <a:solidFill>
                  <a:srgbClr val="FFFFFF"/>
                </a:solidFill>
                <a:latin typeface="Lucida Console"/>
                <a:cs typeface="Lucida Console"/>
              </a:rPr>
              <a:t>	</a:t>
            </a:r>
            <a:endParaRPr lang="en-US" sz="1000" dirty="0" smtClean="0">
              <a:solidFill>
                <a:srgbClr val="FFFFFF"/>
              </a:solidFill>
              <a:latin typeface="Lucida Console"/>
              <a:cs typeface="Lucida Console"/>
            </a:endParaRPr>
          </a:p>
        </p:txBody>
      </p:sp>
      <p:sp>
        <p:nvSpPr>
          <p:cNvPr id="10" name="Rectangle 9"/>
          <p:cNvSpPr/>
          <p:nvPr/>
        </p:nvSpPr>
        <p:spPr>
          <a:xfrm>
            <a:off x="4800600" y="1015510"/>
            <a:ext cx="3896604" cy="1569660"/>
          </a:xfrm>
          <a:prstGeom prst="rect">
            <a:avLst/>
          </a:prstGeom>
        </p:spPr>
        <p:txBody>
          <a:bodyPr wrap="square">
            <a:spAutoFit/>
          </a:bodyPr>
          <a:lstStyle/>
          <a:p>
            <a:r>
              <a:rPr lang="en-US" sz="1200" dirty="0">
                <a:latin typeface="Lucida Console"/>
                <a:cs typeface="Lucida Console"/>
              </a:rPr>
              <a:t> {</a:t>
            </a:r>
          </a:p>
          <a:p>
            <a:r>
              <a:rPr lang="en-US" sz="1200" dirty="0">
                <a:latin typeface="Lucida Console"/>
                <a:cs typeface="Lucida Console"/>
              </a:rPr>
              <a:t>    "name": </a:t>
            </a:r>
            <a:r>
              <a:rPr lang="en-US" sz="1200" dirty="0" smtClean="0">
                <a:latin typeface="Lucida Console"/>
                <a:cs typeface="Lucida Console"/>
              </a:rPr>
              <a:t>”Nic Raboy"</a:t>
            </a:r>
            <a:r>
              <a:rPr lang="en-US" sz="1200" dirty="0">
                <a:latin typeface="Lucida Console"/>
                <a:cs typeface="Lucida Console"/>
              </a:rPr>
              <a:t>,</a:t>
            </a:r>
          </a:p>
          <a:p>
            <a:r>
              <a:rPr lang="en-US" sz="1200" dirty="0" smtClean="0">
                <a:latin typeface="Lucida Console"/>
                <a:cs typeface="Lucida Console"/>
              </a:rPr>
              <a:t>    "</a:t>
            </a:r>
            <a:r>
              <a:rPr lang="en-US" sz="1200" dirty="0">
                <a:latin typeface="Lucida Console"/>
                <a:cs typeface="Lucida Console"/>
              </a:rPr>
              <a:t>address": </a:t>
            </a:r>
            <a:r>
              <a:rPr lang="en-US" sz="1200" dirty="0" smtClean="0">
                <a:latin typeface="Lucida Console"/>
                <a:cs typeface="Lucida Console"/>
              </a:rPr>
              <a:t>”450 Mission Street"</a:t>
            </a:r>
            <a:r>
              <a:rPr lang="en-US" sz="1200" dirty="0">
                <a:latin typeface="Lucida Console"/>
                <a:cs typeface="Lucida Console"/>
              </a:rPr>
              <a:t>,</a:t>
            </a:r>
          </a:p>
          <a:p>
            <a:r>
              <a:rPr lang="en-US" sz="1200" dirty="0">
                <a:latin typeface="Lucida Console"/>
                <a:cs typeface="Lucida Console"/>
              </a:rPr>
              <a:t>    "city": </a:t>
            </a:r>
            <a:r>
              <a:rPr lang="en-US" sz="1200" dirty="0" smtClean="0">
                <a:latin typeface="Lucida Console"/>
                <a:cs typeface="Lucida Console"/>
              </a:rPr>
              <a:t>”San Francisco"</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postCode</a:t>
            </a:r>
            <a:r>
              <a:rPr lang="en-US" sz="1200" dirty="0">
                <a:latin typeface="Lucida Console"/>
                <a:cs typeface="Lucida Console"/>
              </a:rPr>
              <a:t>": </a:t>
            </a:r>
            <a:r>
              <a:rPr lang="en-US" sz="1200" dirty="0" smtClean="0">
                <a:latin typeface="Lucida Console"/>
                <a:cs typeface="Lucida Console"/>
              </a:rPr>
              <a:t>”94105"</a:t>
            </a:r>
            <a:r>
              <a:rPr lang="en-US" sz="1200" dirty="0">
                <a:latin typeface="Lucida Console"/>
                <a:cs typeface="Lucida Console"/>
              </a:rPr>
              <a:t>,</a:t>
            </a:r>
          </a:p>
          <a:p>
            <a:r>
              <a:rPr lang="en-US" sz="1200" dirty="0" smtClean="0">
                <a:latin typeface="Lucida Console"/>
                <a:cs typeface="Lucida Console"/>
              </a:rPr>
              <a:t>    "</a:t>
            </a:r>
            <a:r>
              <a:rPr lang="en-US" sz="1200" dirty="0">
                <a:latin typeface="Lucida Console"/>
                <a:cs typeface="Lucida Console"/>
              </a:rPr>
              <a:t>orders": [ 1, 9, 698, 32 </a:t>
            </a:r>
            <a:r>
              <a:rPr lang="en-US" sz="1200" dirty="0" smtClean="0">
                <a:latin typeface="Lucida Console"/>
                <a:cs typeface="Lucida Console"/>
              </a:rPr>
              <a:t>],</a:t>
            </a:r>
          </a:p>
          <a:p>
            <a:r>
              <a:rPr lang="en-US" sz="1200" dirty="0" smtClean="0">
                <a:latin typeface="Lucida Console"/>
                <a:cs typeface="Lucida Console"/>
              </a:rPr>
              <a:t>    “</a:t>
            </a:r>
            <a:r>
              <a:rPr lang="en-US" sz="1200" dirty="0" err="1" smtClean="0">
                <a:latin typeface="Lucida Console"/>
                <a:cs typeface="Lucida Console"/>
              </a:rPr>
              <a:t>productsViewed</a:t>
            </a:r>
            <a:r>
              <a:rPr lang="en-US" sz="1200" dirty="0" smtClean="0">
                <a:latin typeface="Lucida Console"/>
                <a:cs typeface="Lucida Console"/>
              </a:rPr>
              <a:t>”: [8, 33, 99, 100]</a:t>
            </a:r>
            <a:endParaRPr lang="en-US" sz="1200" dirty="0">
              <a:solidFill>
                <a:schemeClr val="accent2"/>
              </a:solidFill>
              <a:latin typeface="Lucida Console"/>
              <a:cs typeface="Lucida Console"/>
            </a:endParaRPr>
          </a:p>
          <a:p>
            <a:r>
              <a:rPr lang="en-US" sz="1200" dirty="0">
                <a:latin typeface="Lucida Console"/>
                <a:cs typeface="Lucida Console"/>
              </a:rPr>
              <a:t>  }</a:t>
            </a:r>
          </a:p>
        </p:txBody>
      </p:sp>
      <p:sp>
        <p:nvSpPr>
          <p:cNvPr id="11" name="TextBox 10"/>
          <p:cNvSpPr txBox="1"/>
          <p:nvPr/>
        </p:nvSpPr>
        <p:spPr>
          <a:xfrm>
            <a:off x="830669" y="1352550"/>
            <a:ext cx="2292903" cy="307777"/>
          </a:xfrm>
          <a:prstGeom prst="rect">
            <a:avLst/>
          </a:prstGeom>
          <a:noFill/>
        </p:spPr>
        <p:txBody>
          <a:bodyPr wrap="none" rtlCol="0">
            <a:spAutoFit/>
          </a:bodyPr>
          <a:lstStyle/>
          <a:p>
            <a:pPr algn="ctr"/>
            <a:r>
              <a:rPr lang="en-US" sz="1400" b="1" dirty="0" smtClean="0">
                <a:solidFill>
                  <a:schemeClr val="bg1"/>
                </a:solidFill>
                <a:latin typeface="Arial"/>
                <a:cs typeface="Arial"/>
              </a:rPr>
              <a:t>Key: </a:t>
            </a:r>
            <a:r>
              <a:rPr lang="en-US" sz="1400" dirty="0" err="1" smtClean="0">
                <a:solidFill>
                  <a:schemeClr val="bg1"/>
                </a:solidFill>
                <a:latin typeface="Arial"/>
                <a:cs typeface="Arial"/>
              </a:rPr>
              <a:t>nic@couchbase.com</a:t>
            </a:r>
            <a:endParaRPr lang="en-US" sz="1400" dirty="0">
              <a:solidFill>
                <a:schemeClr val="bg1"/>
              </a:solidFill>
              <a:latin typeface="Arial"/>
              <a:cs typeface="Arial"/>
            </a:endParaRPr>
          </a:p>
        </p:txBody>
      </p:sp>
    </p:spTree>
    <p:extLst>
      <p:ext uri="{BB962C8B-B14F-4D97-AF65-F5344CB8AC3E}">
        <p14:creationId xmlns:p14="http://schemas.microsoft.com/office/powerpoint/2010/main" val="1999897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Random/</a:t>
            </a:r>
            <a:r>
              <a:rPr lang="en-US" smtClean="0"/>
              <a:t>computer generated</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10" name="Rectangle 9"/>
          <p:cNvSpPr/>
          <p:nvPr/>
        </p:nvSpPr>
        <p:spPr>
          <a:xfrm>
            <a:off x="352191" y="1656271"/>
            <a:ext cx="3896604" cy="1754327"/>
          </a:xfrm>
          <a:prstGeom prst="rect">
            <a:avLst/>
          </a:prstGeom>
        </p:spPr>
        <p:txBody>
          <a:bodyPr wrap="square">
            <a:spAutoFit/>
          </a:bodyPr>
          <a:lstStyle/>
          <a:p>
            <a:r>
              <a:rPr lang="en-US" sz="1200" dirty="0">
                <a:latin typeface="Lucida Console"/>
                <a:cs typeface="Lucida Console"/>
              </a:rPr>
              <a:t> {</a:t>
            </a:r>
          </a:p>
          <a:p>
            <a:r>
              <a:rPr lang="en-US" sz="1200" dirty="0">
                <a:latin typeface="Lucida Console"/>
                <a:cs typeface="Lucida Console"/>
              </a:rPr>
              <a:t>    "name": </a:t>
            </a:r>
            <a:r>
              <a:rPr lang="en-US" sz="1200" dirty="0" smtClean="0">
                <a:latin typeface="Lucida Console"/>
                <a:cs typeface="Lucida Console"/>
              </a:rPr>
              <a:t>”Nic Raboy",</a:t>
            </a:r>
          </a:p>
          <a:p>
            <a:r>
              <a:rPr lang="en-US" sz="1200" dirty="0" smtClean="0">
                <a:latin typeface="Lucida Console"/>
                <a:cs typeface="Lucida Console"/>
              </a:rPr>
              <a:t>    </a:t>
            </a:r>
            <a:r>
              <a:rPr lang="en-US" sz="1200" dirty="0">
                <a:latin typeface="Lucida Console"/>
                <a:cs typeface="Lucida Console"/>
              </a:rPr>
              <a:t>"</a:t>
            </a:r>
            <a:r>
              <a:rPr lang="en-US" sz="1200" dirty="0" smtClean="0">
                <a:latin typeface="Lucida Console"/>
                <a:cs typeface="Lucida Console"/>
              </a:rPr>
              <a:t>email</a:t>
            </a:r>
            <a:r>
              <a:rPr lang="en-US" sz="1200" dirty="0">
                <a:latin typeface="Lucida Console"/>
                <a:cs typeface="Lucida Console"/>
              </a:rPr>
              <a:t>"</a:t>
            </a:r>
            <a:r>
              <a:rPr lang="en-US" sz="1200" dirty="0" smtClean="0">
                <a:latin typeface="Lucida Console"/>
                <a:cs typeface="Lucida Console"/>
              </a:rPr>
              <a:t>: ”</a:t>
            </a:r>
            <a:r>
              <a:rPr lang="en-US" sz="1200" dirty="0" err="1" smtClean="0">
                <a:latin typeface="Lucida Console"/>
                <a:cs typeface="Lucida Console"/>
              </a:rPr>
              <a:t>nic@couchbase.com</a:t>
            </a:r>
            <a:r>
              <a:rPr lang="en-US" sz="1200" dirty="0">
                <a:latin typeface="Lucida Console"/>
                <a:cs typeface="Lucida Console"/>
              </a:rPr>
              <a:t>"</a:t>
            </a:r>
            <a:r>
              <a:rPr lang="en-US" sz="1200" dirty="0" smtClean="0">
                <a:latin typeface="Lucida Console"/>
                <a:cs typeface="Lucida Console"/>
              </a:rPr>
              <a:t>,</a:t>
            </a:r>
            <a:endParaRPr lang="en-US" sz="1200" dirty="0">
              <a:latin typeface="Lucida Console"/>
              <a:cs typeface="Lucida Console"/>
            </a:endParaRPr>
          </a:p>
          <a:p>
            <a:r>
              <a:rPr lang="en-US" sz="1200" dirty="0">
                <a:latin typeface="Lucida Console"/>
                <a:cs typeface="Lucida Console"/>
              </a:rPr>
              <a:t>    "address": </a:t>
            </a:r>
            <a:r>
              <a:rPr lang="en-US" sz="1200" dirty="0" smtClean="0">
                <a:latin typeface="Lucida Console"/>
                <a:cs typeface="Lucida Console"/>
              </a:rPr>
              <a:t>”450 Mission Street"</a:t>
            </a:r>
            <a:r>
              <a:rPr lang="en-US" sz="1200" dirty="0">
                <a:latin typeface="Lucida Console"/>
                <a:cs typeface="Lucida Console"/>
              </a:rPr>
              <a:t>,</a:t>
            </a:r>
          </a:p>
          <a:p>
            <a:r>
              <a:rPr lang="en-US" sz="1200" dirty="0">
                <a:latin typeface="Lucida Console"/>
                <a:cs typeface="Lucida Console"/>
              </a:rPr>
              <a:t>    "city": </a:t>
            </a:r>
            <a:r>
              <a:rPr lang="en-US" sz="1200" dirty="0" smtClean="0">
                <a:latin typeface="Lucida Console"/>
                <a:cs typeface="Lucida Console"/>
              </a:rPr>
              <a:t>”San Francisco"</a:t>
            </a:r>
            <a:r>
              <a:rPr lang="en-US" sz="1200" dirty="0">
                <a:latin typeface="Lucida Console"/>
                <a:cs typeface="Lucida Console"/>
              </a:rPr>
              <a:t>,</a:t>
            </a:r>
          </a:p>
          <a:p>
            <a:r>
              <a:rPr lang="en-US" sz="1200" dirty="0">
                <a:latin typeface="Lucida Console"/>
                <a:cs typeface="Lucida Console"/>
              </a:rPr>
              <a:t>    "</a:t>
            </a:r>
            <a:r>
              <a:rPr lang="en-US" sz="1200" dirty="0" err="1">
                <a:latin typeface="Lucida Console"/>
                <a:cs typeface="Lucida Console"/>
              </a:rPr>
              <a:t>postCode</a:t>
            </a:r>
            <a:r>
              <a:rPr lang="en-US" sz="1200" dirty="0">
                <a:latin typeface="Lucida Console"/>
                <a:cs typeface="Lucida Console"/>
              </a:rPr>
              <a:t>": </a:t>
            </a:r>
            <a:r>
              <a:rPr lang="en-US" sz="1200" dirty="0" smtClean="0">
                <a:latin typeface="Lucida Console"/>
                <a:cs typeface="Lucida Console"/>
              </a:rPr>
              <a:t>”94105"</a:t>
            </a:r>
            <a:r>
              <a:rPr lang="en-US" sz="1200" dirty="0">
                <a:latin typeface="Lucida Console"/>
                <a:cs typeface="Lucida Console"/>
              </a:rPr>
              <a:t>,</a:t>
            </a:r>
          </a:p>
          <a:p>
            <a:r>
              <a:rPr lang="en-US" sz="1200" dirty="0" smtClean="0">
                <a:latin typeface="Lucida Console"/>
                <a:cs typeface="Lucida Console"/>
              </a:rPr>
              <a:t>    "</a:t>
            </a:r>
            <a:r>
              <a:rPr lang="en-US" sz="1200" dirty="0">
                <a:latin typeface="Lucida Console"/>
                <a:cs typeface="Lucida Console"/>
              </a:rPr>
              <a:t>orders": [ 1, 9, 698, 32 ],</a:t>
            </a:r>
          </a:p>
          <a:p>
            <a:r>
              <a:rPr lang="en-US" sz="1200" dirty="0">
                <a:latin typeface="Lucida Console"/>
                <a:cs typeface="Lucida Console"/>
              </a:rPr>
              <a:t>    “</a:t>
            </a:r>
            <a:r>
              <a:rPr lang="en-US" sz="1200" dirty="0" err="1">
                <a:latin typeface="Lucida Console"/>
                <a:cs typeface="Lucida Console"/>
              </a:rPr>
              <a:t>productsViewed</a:t>
            </a:r>
            <a:r>
              <a:rPr lang="en-US" sz="1200" dirty="0">
                <a:latin typeface="Lucida Console"/>
                <a:cs typeface="Lucida Console"/>
              </a:rPr>
              <a:t>”: [8, 33, 99, 100]</a:t>
            </a:r>
            <a:endParaRPr lang="en-US" sz="1200" dirty="0">
              <a:solidFill>
                <a:schemeClr val="accent2"/>
              </a:solidFill>
              <a:latin typeface="Lucida Console"/>
              <a:cs typeface="Lucida Console"/>
            </a:endParaRPr>
          </a:p>
          <a:p>
            <a:r>
              <a:rPr lang="en-US" sz="1200" dirty="0" smtClean="0">
                <a:latin typeface="Lucida Console"/>
                <a:cs typeface="Lucida Console"/>
              </a:rPr>
              <a:t>  }</a:t>
            </a:r>
            <a:endParaRPr lang="en-US" sz="1200" dirty="0">
              <a:latin typeface="Lucida Console"/>
              <a:cs typeface="Lucida Console"/>
            </a:endParaRPr>
          </a:p>
        </p:txBody>
      </p:sp>
      <p:sp>
        <p:nvSpPr>
          <p:cNvPr id="11" name="TextBox 10"/>
          <p:cNvSpPr txBox="1"/>
          <p:nvPr/>
        </p:nvSpPr>
        <p:spPr>
          <a:xfrm>
            <a:off x="467604" y="971550"/>
            <a:ext cx="1262635" cy="369332"/>
          </a:xfrm>
          <a:prstGeom prst="rect">
            <a:avLst/>
          </a:prstGeom>
          <a:noFill/>
        </p:spPr>
        <p:txBody>
          <a:bodyPr wrap="none" rtlCol="0">
            <a:spAutoFit/>
          </a:bodyPr>
          <a:lstStyle/>
          <a:p>
            <a:r>
              <a:rPr lang="en-US" b="1" dirty="0" smtClean="0">
                <a:solidFill>
                  <a:srgbClr val="333333"/>
                </a:solidFill>
                <a:latin typeface="Arial"/>
                <a:cs typeface="Arial"/>
              </a:rPr>
              <a:t>Key: </a:t>
            </a:r>
            <a:r>
              <a:rPr lang="en-US" dirty="0" smtClean="0">
                <a:solidFill>
                  <a:srgbClr val="333333"/>
                </a:solidFill>
                <a:latin typeface="Arial"/>
                <a:cs typeface="Arial"/>
              </a:rPr>
              <a:t>1001</a:t>
            </a:r>
            <a:endParaRPr lang="en-US" dirty="0">
              <a:solidFill>
                <a:srgbClr val="333333"/>
              </a:solidFill>
              <a:latin typeface="Arial"/>
              <a:cs typeface="Arial"/>
            </a:endParaRPr>
          </a:p>
        </p:txBody>
      </p:sp>
    </p:spTree>
    <p:extLst>
      <p:ext uri="{BB962C8B-B14F-4D97-AF65-F5344CB8AC3E}">
        <p14:creationId xmlns:p14="http://schemas.microsoft.com/office/powerpoint/2010/main" val="3078026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Using counters to generate keys</a:t>
            </a:r>
            <a:endParaRPr lang="en-US" dirty="0"/>
          </a:p>
        </p:txBody>
      </p:sp>
      <p:sp>
        <p:nvSpPr>
          <p:cNvPr id="4" name="Footer Placeholder 3"/>
          <p:cNvSpPr>
            <a:spLocks noGrp="1"/>
          </p:cNvSpPr>
          <p:nvPr>
            <p:ph type="ftr" sz="quarter" idx="11"/>
          </p:nvPr>
        </p:nvSpPr>
        <p:spPr/>
        <p:txBody>
          <a:bodyPr/>
          <a:lstStyle/>
          <a:p>
            <a:r>
              <a:rPr lang="en-US" dirty="0" smtClean="0"/>
              <a:t>©2014 Couchbase, Inc. </a:t>
            </a:r>
            <a:endParaRPr lang="en-US" dirty="0"/>
          </a:p>
        </p:txBody>
      </p:sp>
      <p:sp>
        <p:nvSpPr>
          <p:cNvPr id="5" name="Slide Number Placeholder 4"/>
          <p:cNvSpPr>
            <a:spLocks noGrp="1"/>
          </p:cNvSpPr>
          <p:nvPr>
            <p:ph type="sldNum" sz="quarter" idx="4294967295"/>
          </p:nvPr>
        </p:nvSpPr>
        <p:spPr>
          <a:xfrm>
            <a:off x="8399463" y="4767263"/>
            <a:ext cx="744537" cy="274637"/>
          </a:xfrm>
        </p:spPr>
        <p:txBody>
          <a:bodyPr/>
          <a:lstStyle/>
          <a:p>
            <a:fld id="{2066355A-084C-D24E-9AD2-7E4FC41EA627}" type="slidenum">
              <a:rPr lang="en-US" smtClean="0"/>
              <a:pPr/>
              <a:t>25</a:t>
            </a:fld>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pic>
        <p:nvPicPr>
          <p:cNvPr id="12" name="droppedImage.pdf"/>
          <p:cNvPicPr/>
          <p:nvPr/>
        </p:nvPicPr>
        <p:blipFill>
          <a:blip r:embed="rId3">
            <a:extLst/>
          </a:blip>
          <a:stretch>
            <a:fillRect/>
          </a:stretch>
        </p:blipFill>
        <p:spPr>
          <a:xfrm>
            <a:off x="1843331" y="1281772"/>
            <a:ext cx="780891" cy="771054"/>
          </a:xfrm>
          <a:prstGeom prst="rect">
            <a:avLst/>
          </a:prstGeom>
          <a:ln w="12700">
            <a:miter lim="400000"/>
          </a:ln>
        </p:spPr>
      </p:pic>
      <p:sp>
        <p:nvSpPr>
          <p:cNvPr id="13" name="Shape 342"/>
          <p:cNvSpPr/>
          <p:nvPr/>
        </p:nvSpPr>
        <p:spPr>
          <a:xfrm>
            <a:off x="1881031" y="2102649"/>
            <a:ext cx="819761" cy="238767"/>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spAutoFit/>
          </a:bodyPr>
          <a:lstStyle>
            <a:lvl1pPr defTabSz="1295400">
              <a:defRPr sz="1600"/>
            </a:lvl1pPr>
          </a:lstStyle>
          <a:p>
            <a:pPr lvl="0">
              <a:defRPr sz="1800">
                <a:solidFill>
                  <a:srgbClr val="000000"/>
                </a:solidFill>
                <a:uFillTx/>
              </a:defRPr>
            </a:pPr>
            <a:r>
              <a:rPr sz="1200" dirty="0" smtClean="0">
                <a:solidFill>
                  <a:srgbClr val="505050"/>
                </a:solidFill>
                <a:uFill>
                  <a:solidFill>
                    <a:srgbClr val="505050"/>
                  </a:solidFill>
                </a:uFill>
              </a:rPr>
              <a:t>Application</a:t>
            </a:r>
            <a:endParaRPr sz="1200" dirty="0">
              <a:solidFill>
                <a:srgbClr val="505050"/>
              </a:solidFill>
              <a:uFill>
                <a:solidFill>
                  <a:srgbClr val="505050"/>
                </a:solidFill>
              </a:uFill>
            </a:endParaRPr>
          </a:p>
        </p:txBody>
      </p:sp>
      <p:grpSp>
        <p:nvGrpSpPr>
          <p:cNvPr id="14" name="Group 345"/>
          <p:cNvGrpSpPr/>
          <p:nvPr/>
        </p:nvGrpSpPr>
        <p:grpSpPr>
          <a:xfrm>
            <a:off x="6201548" y="1281772"/>
            <a:ext cx="780891" cy="771054"/>
            <a:chOff x="0" y="0"/>
            <a:chExt cx="1155047" cy="1155047"/>
          </a:xfrm>
        </p:grpSpPr>
        <p:pic>
          <p:nvPicPr>
            <p:cNvPr id="15" name="droppedImage.pdf"/>
            <p:cNvPicPr/>
            <p:nvPr/>
          </p:nvPicPr>
          <p:blipFill>
            <a:blip r:embed="rId3">
              <a:extLst/>
            </a:blip>
            <a:stretch>
              <a:fillRect/>
            </a:stretch>
          </p:blipFill>
          <p:spPr>
            <a:xfrm>
              <a:off x="0" y="0"/>
              <a:ext cx="1155048" cy="1155048"/>
            </a:xfrm>
            <a:prstGeom prst="rect">
              <a:avLst/>
            </a:prstGeom>
            <a:ln w="12700" cap="flat">
              <a:noFill/>
              <a:miter lim="400000"/>
            </a:ln>
            <a:effectLst/>
          </p:spPr>
        </p:pic>
        <p:pic>
          <p:nvPicPr>
            <p:cNvPr id="16" name="150x150-circle-icon.png"/>
            <p:cNvPicPr/>
            <p:nvPr/>
          </p:nvPicPr>
          <p:blipFill>
            <a:blip r:embed="rId4" cstate="screen">
              <a:extLst>
                <a:ext uri="{28A0092B-C50C-407E-A947-70E740481C1C}">
                  <a14:useLocalDpi xmlns:a14="http://schemas.microsoft.com/office/drawing/2010/main"/>
                </a:ext>
              </a:extLst>
            </a:blip>
            <a:stretch>
              <a:fillRect/>
            </a:stretch>
          </p:blipFill>
          <p:spPr>
            <a:xfrm>
              <a:off x="537966" y="488520"/>
              <a:ext cx="401837" cy="396479"/>
            </a:xfrm>
            <a:prstGeom prst="rect">
              <a:avLst/>
            </a:prstGeom>
            <a:ln w="12700" cap="flat">
              <a:noFill/>
              <a:miter lim="400000"/>
            </a:ln>
            <a:effectLst/>
          </p:spPr>
        </p:pic>
      </p:grpSp>
      <p:grpSp>
        <p:nvGrpSpPr>
          <p:cNvPr id="17" name="Group 349"/>
          <p:cNvGrpSpPr/>
          <p:nvPr/>
        </p:nvGrpSpPr>
        <p:grpSpPr>
          <a:xfrm>
            <a:off x="2892441" y="1119958"/>
            <a:ext cx="3038156" cy="379773"/>
            <a:chOff x="0" y="0"/>
            <a:chExt cx="4493862" cy="568903"/>
          </a:xfrm>
        </p:grpSpPr>
        <p:sp>
          <p:nvSpPr>
            <p:cNvPr id="18" name="Shape 346"/>
            <p:cNvSpPr/>
            <p:nvPr/>
          </p:nvSpPr>
          <p:spPr>
            <a:xfrm>
              <a:off x="3924959" y="0"/>
              <a:ext cx="568903" cy="568903"/>
            </a:xfrm>
            <a:prstGeom prst="rightArrow">
              <a:avLst>
                <a:gd name="adj1" fmla="val 33873"/>
                <a:gd name="adj2" fmla="val 77578"/>
              </a:avLst>
            </a:prstGeom>
            <a:solidFill>
              <a:srgbClr val="178ADB"/>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sp>
          <p:nvSpPr>
            <p:cNvPr id="19" name="Shape 347"/>
            <p:cNvSpPr/>
            <p:nvPr/>
          </p:nvSpPr>
          <p:spPr>
            <a:xfrm>
              <a:off x="771248" y="109230"/>
              <a:ext cx="3000994" cy="35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t">
              <a:spAutoFit/>
            </a:bodyPr>
            <a:lstStyle/>
            <a:p>
              <a:pPr lvl="0" defTabSz="1295400">
                <a:defRPr>
                  <a:solidFill>
                    <a:srgbClr val="000000"/>
                  </a:solidFill>
                  <a:uFillTx/>
                </a:defRPr>
              </a:pPr>
              <a:r>
                <a:rPr sz="1200" dirty="0">
                  <a:solidFill>
                    <a:srgbClr val="51A7F9"/>
                  </a:solidFill>
                  <a:uFill>
                    <a:solidFill>
                      <a:srgbClr val="505050"/>
                    </a:solidFill>
                  </a:uFill>
                </a:rPr>
                <a:t>user_</a:t>
              </a:r>
              <a:r>
                <a:rPr sz="1200" dirty="0">
                  <a:solidFill>
                    <a:srgbClr val="0098D6"/>
                  </a:solidFill>
                  <a:uFill>
                    <a:solidFill>
                      <a:srgbClr val="505050"/>
                    </a:solidFill>
                  </a:uFill>
                </a:rPr>
                <a:t>id</a:t>
              </a:r>
              <a:r>
                <a:rPr sz="1200" dirty="0">
                  <a:solidFill>
                    <a:srgbClr val="505050"/>
                  </a:solidFill>
                  <a:uFill>
                    <a:solidFill>
                      <a:srgbClr val="505050"/>
                    </a:solidFill>
                  </a:uFill>
                </a:rPr>
                <a:t> = incr(“counter_key")</a:t>
              </a:r>
            </a:p>
          </p:txBody>
        </p:sp>
        <p:sp>
          <p:nvSpPr>
            <p:cNvPr id="20" name="Shape 348"/>
            <p:cNvSpPr/>
            <p:nvPr/>
          </p:nvSpPr>
          <p:spPr>
            <a:xfrm>
              <a:off x="0" y="0"/>
              <a:ext cx="568903" cy="568903"/>
            </a:xfrm>
            <a:prstGeom prst="rightArrow">
              <a:avLst>
                <a:gd name="adj1" fmla="val 33873"/>
                <a:gd name="adj2" fmla="val 77578"/>
              </a:avLst>
            </a:prstGeom>
            <a:solidFill>
              <a:srgbClr val="178ADB"/>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grpSp>
      <p:grpSp>
        <p:nvGrpSpPr>
          <p:cNvPr id="21" name="Group 353"/>
          <p:cNvGrpSpPr/>
          <p:nvPr/>
        </p:nvGrpSpPr>
        <p:grpSpPr>
          <a:xfrm>
            <a:off x="2892441" y="1608298"/>
            <a:ext cx="3040930" cy="379773"/>
            <a:chOff x="0" y="0"/>
            <a:chExt cx="4497965" cy="568903"/>
          </a:xfrm>
        </p:grpSpPr>
        <p:sp>
          <p:nvSpPr>
            <p:cNvPr id="22" name="Shape 350"/>
            <p:cNvSpPr/>
            <p:nvPr/>
          </p:nvSpPr>
          <p:spPr>
            <a:xfrm>
              <a:off x="3929062" y="0"/>
              <a:ext cx="568903" cy="568903"/>
            </a:xfrm>
            <a:prstGeom prst="rightArrow">
              <a:avLst>
                <a:gd name="adj1" fmla="val 33873"/>
                <a:gd name="adj2" fmla="val 77578"/>
              </a:avLst>
            </a:prstGeom>
            <a:solidFill>
              <a:srgbClr val="178ADB"/>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sp>
          <p:nvSpPr>
            <p:cNvPr id="23" name="Shape 351"/>
            <p:cNvSpPr/>
            <p:nvPr/>
          </p:nvSpPr>
          <p:spPr>
            <a:xfrm>
              <a:off x="1062631" y="125015"/>
              <a:ext cx="1927456" cy="35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t">
              <a:spAutoFit/>
            </a:bodyPr>
            <a:lstStyle/>
            <a:p>
              <a:pPr lvl="0" defTabSz="1295400">
                <a:defRPr>
                  <a:solidFill>
                    <a:srgbClr val="000000"/>
                  </a:solidFill>
                  <a:uFillTx/>
                </a:defRPr>
              </a:pPr>
              <a:r>
                <a:rPr sz="1200" dirty="0">
                  <a:solidFill>
                    <a:srgbClr val="505050"/>
                  </a:solidFill>
                  <a:uFill>
                    <a:solidFill>
                      <a:srgbClr val="505050"/>
                    </a:solidFill>
                  </a:uFill>
                </a:rPr>
                <a:t>add(</a:t>
              </a:r>
              <a:r>
                <a:rPr sz="1200" dirty="0">
                  <a:solidFill>
                    <a:srgbClr val="51A7F9"/>
                  </a:solidFill>
                  <a:uFill>
                    <a:solidFill>
                      <a:srgbClr val="505050"/>
                    </a:solidFill>
                  </a:uFill>
                </a:rPr>
                <a:t>user_</a:t>
              </a:r>
              <a:r>
                <a:rPr sz="1200" dirty="0">
                  <a:solidFill>
                    <a:srgbClr val="0098D6"/>
                  </a:solidFill>
                  <a:uFill>
                    <a:solidFill>
                      <a:srgbClr val="505050"/>
                    </a:solidFill>
                  </a:uFill>
                </a:rPr>
                <a:t>id</a:t>
              </a:r>
              <a:r>
                <a:rPr sz="1200" dirty="0">
                  <a:solidFill>
                    <a:srgbClr val="505050"/>
                  </a:solidFill>
                  <a:uFill>
                    <a:solidFill>
                      <a:srgbClr val="505050"/>
                    </a:solidFill>
                  </a:uFill>
                </a:rPr>
                <a:t>, data)</a:t>
              </a:r>
            </a:p>
          </p:txBody>
        </p:sp>
        <p:sp>
          <p:nvSpPr>
            <p:cNvPr id="24" name="Shape 352"/>
            <p:cNvSpPr/>
            <p:nvPr/>
          </p:nvSpPr>
          <p:spPr>
            <a:xfrm>
              <a:off x="0" y="0"/>
              <a:ext cx="568903" cy="568903"/>
            </a:xfrm>
            <a:prstGeom prst="rightArrow">
              <a:avLst>
                <a:gd name="adj1" fmla="val 33873"/>
                <a:gd name="adj2" fmla="val 77578"/>
              </a:avLst>
            </a:prstGeom>
            <a:solidFill>
              <a:srgbClr val="178ADB"/>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grpSp>
      <p:sp>
        <p:nvSpPr>
          <p:cNvPr id="25" name="Shape 354"/>
          <p:cNvSpPr/>
          <p:nvPr/>
        </p:nvSpPr>
        <p:spPr>
          <a:xfrm>
            <a:off x="3345985" y="779717"/>
            <a:ext cx="2247686" cy="33110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spAutoFit/>
          </a:bodyPr>
          <a:lstStyle>
            <a:lvl1pPr algn="ctr" defTabSz="1295400">
              <a:defRPr sz="2000" b="1"/>
            </a:lvl1pPr>
          </a:lstStyle>
          <a:p>
            <a:pPr lvl="0">
              <a:defRPr sz="1800" b="0">
                <a:solidFill>
                  <a:srgbClr val="000000"/>
                </a:solidFill>
                <a:uFillTx/>
              </a:defRPr>
            </a:pPr>
            <a:r>
              <a:rPr sz="1800" b="1" dirty="0">
                <a:solidFill>
                  <a:srgbClr val="505050"/>
                </a:solidFill>
                <a:uFill>
                  <a:solidFill>
                    <a:srgbClr val="505050"/>
                  </a:solidFill>
                </a:uFill>
              </a:rPr>
              <a:t>Creating a new user</a:t>
            </a:r>
          </a:p>
        </p:txBody>
      </p:sp>
      <p:grpSp>
        <p:nvGrpSpPr>
          <p:cNvPr id="26" name="Group 358"/>
          <p:cNvGrpSpPr/>
          <p:nvPr/>
        </p:nvGrpSpPr>
        <p:grpSpPr>
          <a:xfrm>
            <a:off x="2869150" y="2116031"/>
            <a:ext cx="3040930" cy="379773"/>
            <a:chOff x="0" y="0"/>
            <a:chExt cx="4497965" cy="568903"/>
          </a:xfrm>
        </p:grpSpPr>
        <p:sp>
          <p:nvSpPr>
            <p:cNvPr id="27" name="Shape 355"/>
            <p:cNvSpPr/>
            <p:nvPr/>
          </p:nvSpPr>
          <p:spPr>
            <a:xfrm>
              <a:off x="3929062" y="0"/>
              <a:ext cx="568903" cy="568903"/>
            </a:xfrm>
            <a:prstGeom prst="rightArrow">
              <a:avLst>
                <a:gd name="adj1" fmla="val 33873"/>
                <a:gd name="adj2" fmla="val 77578"/>
              </a:avLst>
            </a:prstGeom>
            <a:solidFill>
              <a:srgbClr val="178ADB"/>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sp>
          <p:nvSpPr>
            <p:cNvPr id="28" name="Shape 356"/>
            <p:cNvSpPr/>
            <p:nvPr/>
          </p:nvSpPr>
          <p:spPr>
            <a:xfrm>
              <a:off x="876263" y="125015"/>
              <a:ext cx="2964761" cy="35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t">
              <a:spAutoFit/>
            </a:bodyPr>
            <a:lstStyle/>
            <a:p>
              <a:pPr lvl="0" defTabSz="1295400">
                <a:defRPr>
                  <a:solidFill>
                    <a:srgbClr val="000000"/>
                  </a:solidFill>
                  <a:uFillTx/>
                </a:defRPr>
              </a:pPr>
              <a:r>
                <a:rPr sz="1200" dirty="0">
                  <a:solidFill>
                    <a:srgbClr val="505050"/>
                  </a:solidFill>
                  <a:uFill>
                    <a:solidFill>
                      <a:srgbClr val="505050"/>
                    </a:solidFill>
                  </a:uFill>
                </a:rPr>
                <a:t>add(</a:t>
              </a:r>
              <a:r>
                <a:rPr sz="1200" dirty="0">
                  <a:solidFill>
                    <a:srgbClr val="3B1F4E"/>
                  </a:solidFill>
                  <a:uFill>
                    <a:solidFill>
                      <a:srgbClr val="505050"/>
                    </a:solidFill>
                  </a:uFill>
                </a:rPr>
                <a:t>email_address</a:t>
              </a:r>
              <a:r>
                <a:rPr sz="1200" dirty="0">
                  <a:solidFill>
                    <a:srgbClr val="505050"/>
                  </a:solidFill>
                  <a:uFill>
                    <a:solidFill>
                      <a:srgbClr val="505050"/>
                    </a:solidFill>
                  </a:uFill>
                </a:rPr>
                <a:t>, </a:t>
              </a:r>
              <a:r>
                <a:rPr sz="1200" dirty="0">
                  <a:solidFill>
                    <a:srgbClr val="51A7F9"/>
                  </a:solidFill>
                  <a:uFill>
                    <a:solidFill>
                      <a:srgbClr val="505050"/>
                    </a:solidFill>
                  </a:uFill>
                </a:rPr>
                <a:t>user_</a:t>
              </a:r>
              <a:r>
                <a:rPr sz="1200" dirty="0">
                  <a:solidFill>
                    <a:srgbClr val="0098D6"/>
                  </a:solidFill>
                  <a:uFill>
                    <a:solidFill>
                      <a:srgbClr val="505050"/>
                    </a:solidFill>
                  </a:uFill>
                </a:rPr>
                <a:t>id</a:t>
              </a:r>
              <a:r>
                <a:rPr sz="1200" dirty="0">
                  <a:solidFill>
                    <a:srgbClr val="505050"/>
                  </a:solidFill>
                  <a:uFill>
                    <a:solidFill>
                      <a:srgbClr val="505050"/>
                    </a:solidFill>
                  </a:uFill>
                </a:rPr>
                <a:t>)</a:t>
              </a:r>
            </a:p>
          </p:txBody>
        </p:sp>
        <p:sp>
          <p:nvSpPr>
            <p:cNvPr id="29" name="Shape 357"/>
            <p:cNvSpPr/>
            <p:nvPr/>
          </p:nvSpPr>
          <p:spPr>
            <a:xfrm>
              <a:off x="0" y="0"/>
              <a:ext cx="568903" cy="568903"/>
            </a:xfrm>
            <a:prstGeom prst="rightArrow">
              <a:avLst>
                <a:gd name="adj1" fmla="val 33873"/>
                <a:gd name="adj2" fmla="val 77578"/>
              </a:avLst>
            </a:prstGeom>
            <a:solidFill>
              <a:srgbClr val="178ADB"/>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grpSp>
      <p:pic>
        <p:nvPicPr>
          <p:cNvPr id="30" name="droppedImage.pdf"/>
          <p:cNvPicPr/>
          <p:nvPr/>
        </p:nvPicPr>
        <p:blipFill>
          <a:blip r:embed="rId3">
            <a:extLst/>
          </a:blip>
          <a:stretch>
            <a:fillRect/>
          </a:stretch>
        </p:blipFill>
        <p:spPr>
          <a:xfrm>
            <a:off x="1593572" y="3415600"/>
            <a:ext cx="780891" cy="771054"/>
          </a:xfrm>
          <a:prstGeom prst="rect">
            <a:avLst/>
          </a:prstGeom>
          <a:ln w="12700">
            <a:miter lim="400000"/>
          </a:ln>
        </p:spPr>
      </p:pic>
      <p:sp>
        <p:nvSpPr>
          <p:cNvPr id="31" name="Shape 360"/>
          <p:cNvSpPr/>
          <p:nvPr/>
        </p:nvSpPr>
        <p:spPr>
          <a:xfrm>
            <a:off x="1629794" y="4232259"/>
            <a:ext cx="819761" cy="238767"/>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spAutoFit/>
          </a:bodyPr>
          <a:lstStyle>
            <a:lvl1pPr defTabSz="1295400">
              <a:defRPr sz="1600"/>
            </a:lvl1pPr>
          </a:lstStyle>
          <a:p>
            <a:pPr lvl="0">
              <a:defRPr sz="1800">
                <a:solidFill>
                  <a:srgbClr val="000000"/>
                </a:solidFill>
                <a:uFillTx/>
              </a:defRPr>
            </a:pPr>
            <a:r>
              <a:rPr sz="1200" dirty="0">
                <a:solidFill>
                  <a:srgbClr val="505050"/>
                </a:solidFill>
                <a:uFill>
                  <a:solidFill>
                    <a:srgbClr val="505050"/>
                  </a:solidFill>
                </a:uFill>
              </a:rPr>
              <a:t>Application</a:t>
            </a:r>
          </a:p>
        </p:txBody>
      </p:sp>
      <p:grpSp>
        <p:nvGrpSpPr>
          <p:cNvPr id="32" name="Group 363"/>
          <p:cNvGrpSpPr/>
          <p:nvPr/>
        </p:nvGrpSpPr>
        <p:grpSpPr>
          <a:xfrm>
            <a:off x="6610379" y="3320223"/>
            <a:ext cx="780891" cy="771054"/>
            <a:chOff x="0" y="0"/>
            <a:chExt cx="1155047" cy="1155047"/>
          </a:xfrm>
        </p:grpSpPr>
        <p:pic>
          <p:nvPicPr>
            <p:cNvPr id="33" name="droppedImage.pdf"/>
            <p:cNvPicPr/>
            <p:nvPr/>
          </p:nvPicPr>
          <p:blipFill>
            <a:blip r:embed="rId3">
              <a:extLst/>
            </a:blip>
            <a:stretch>
              <a:fillRect/>
            </a:stretch>
          </p:blipFill>
          <p:spPr>
            <a:xfrm>
              <a:off x="0" y="0"/>
              <a:ext cx="1155048" cy="1155048"/>
            </a:xfrm>
            <a:prstGeom prst="rect">
              <a:avLst/>
            </a:prstGeom>
            <a:ln w="12700" cap="flat">
              <a:noFill/>
              <a:miter lim="400000"/>
            </a:ln>
            <a:effectLst/>
          </p:spPr>
        </p:pic>
        <p:pic>
          <p:nvPicPr>
            <p:cNvPr id="34" name="150x150-circle-icon.png"/>
            <p:cNvPicPr/>
            <p:nvPr/>
          </p:nvPicPr>
          <p:blipFill>
            <a:blip r:embed="rId4" cstate="screen">
              <a:extLst>
                <a:ext uri="{28A0092B-C50C-407E-A947-70E740481C1C}">
                  <a14:useLocalDpi xmlns:a14="http://schemas.microsoft.com/office/drawing/2010/main"/>
                </a:ext>
              </a:extLst>
            </a:blip>
            <a:stretch>
              <a:fillRect/>
            </a:stretch>
          </p:blipFill>
          <p:spPr>
            <a:xfrm>
              <a:off x="537966" y="488520"/>
              <a:ext cx="401837" cy="396479"/>
            </a:xfrm>
            <a:prstGeom prst="rect">
              <a:avLst/>
            </a:prstGeom>
            <a:ln w="12700" cap="flat">
              <a:noFill/>
              <a:miter lim="400000"/>
            </a:ln>
            <a:effectLst/>
          </p:spPr>
        </p:pic>
      </p:grpSp>
      <p:grpSp>
        <p:nvGrpSpPr>
          <p:cNvPr id="35" name="Group 367"/>
          <p:cNvGrpSpPr/>
          <p:nvPr/>
        </p:nvGrpSpPr>
        <p:grpSpPr>
          <a:xfrm>
            <a:off x="2650060" y="3367912"/>
            <a:ext cx="3644637" cy="379773"/>
            <a:chOff x="0" y="0"/>
            <a:chExt cx="5390934" cy="568903"/>
          </a:xfrm>
        </p:grpSpPr>
        <p:sp>
          <p:nvSpPr>
            <p:cNvPr id="36" name="Shape 364"/>
            <p:cNvSpPr/>
            <p:nvPr/>
          </p:nvSpPr>
          <p:spPr>
            <a:xfrm flipH="1">
              <a:off x="4822031" y="0"/>
              <a:ext cx="568903" cy="568903"/>
            </a:xfrm>
            <a:prstGeom prst="rightArrow">
              <a:avLst>
                <a:gd name="adj1" fmla="val 33873"/>
                <a:gd name="adj2" fmla="val 77578"/>
              </a:avLst>
            </a:prstGeom>
            <a:solidFill>
              <a:schemeClr val="accent1"/>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sp>
          <p:nvSpPr>
            <p:cNvPr id="37" name="Shape 365"/>
            <p:cNvSpPr/>
            <p:nvPr/>
          </p:nvSpPr>
          <p:spPr>
            <a:xfrm>
              <a:off x="785812" y="133945"/>
              <a:ext cx="3982642" cy="35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9" tIns="26789" rIns="26789" bIns="26789" numCol="1" anchor="t">
              <a:spAutoFit/>
            </a:bodyPr>
            <a:lstStyle/>
            <a:p>
              <a:pPr lvl="0" defTabSz="1295400">
                <a:defRPr>
                  <a:solidFill>
                    <a:srgbClr val="000000"/>
                  </a:solidFill>
                  <a:uFillTx/>
                </a:defRPr>
              </a:pPr>
              <a:r>
                <a:rPr sz="1200" dirty="0">
                  <a:solidFill>
                    <a:srgbClr val="0098D6"/>
                  </a:solidFill>
                  <a:uFill>
                    <a:solidFill>
                      <a:srgbClr val="505050"/>
                    </a:solidFill>
                  </a:uFill>
                </a:rPr>
                <a:t>key</a:t>
              </a:r>
              <a:r>
                <a:rPr sz="1200" dirty="0">
                  <a:solidFill>
                    <a:srgbClr val="505050"/>
                  </a:solidFill>
                  <a:uFill>
                    <a:solidFill>
                      <a:srgbClr val="505050"/>
                    </a:solidFill>
                  </a:uFill>
                </a:rPr>
                <a:t> = get(</a:t>
              </a:r>
              <a:r>
                <a:rPr sz="1200" dirty="0" smtClean="0">
                  <a:solidFill>
                    <a:srgbClr val="505050"/>
                  </a:solidFill>
                  <a:uFill>
                    <a:solidFill>
                      <a:srgbClr val="505050"/>
                    </a:solidFill>
                  </a:uFill>
                </a:rPr>
                <a:t>"</a:t>
              </a:r>
              <a:r>
                <a:rPr lang="en-US" sz="1200" u="sng" dirty="0" smtClean="0">
                  <a:solidFill>
                    <a:srgbClr val="505050"/>
                  </a:solidFill>
                  <a:uFill>
                    <a:solidFill>
                      <a:srgbClr val="505050"/>
                    </a:solidFill>
                  </a:uFill>
                </a:rPr>
                <a:t>nic@couchbase.com</a:t>
              </a:r>
              <a:r>
                <a:rPr sz="1200" dirty="0" smtClean="0">
                  <a:solidFill>
                    <a:srgbClr val="505050"/>
                  </a:solidFill>
                  <a:uFill>
                    <a:solidFill>
                      <a:srgbClr val="505050"/>
                    </a:solidFill>
                  </a:uFill>
                </a:rPr>
                <a:t>"</a:t>
              </a:r>
              <a:r>
                <a:rPr sz="1200" dirty="0">
                  <a:solidFill>
                    <a:srgbClr val="505050"/>
                  </a:solidFill>
                  <a:uFill>
                    <a:solidFill>
                      <a:srgbClr val="505050"/>
                    </a:solidFill>
                  </a:uFill>
                </a:rPr>
                <a:t>)</a:t>
              </a:r>
            </a:p>
          </p:txBody>
        </p:sp>
        <p:sp>
          <p:nvSpPr>
            <p:cNvPr id="38" name="Shape 366"/>
            <p:cNvSpPr/>
            <p:nvPr/>
          </p:nvSpPr>
          <p:spPr>
            <a:xfrm flipH="1">
              <a:off x="0" y="0"/>
              <a:ext cx="568903" cy="568903"/>
            </a:xfrm>
            <a:prstGeom prst="rightArrow">
              <a:avLst>
                <a:gd name="adj1" fmla="val 33873"/>
                <a:gd name="adj2" fmla="val 77578"/>
              </a:avLst>
            </a:prstGeom>
            <a:solidFill>
              <a:schemeClr val="accent1"/>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grpSp>
      <p:grpSp>
        <p:nvGrpSpPr>
          <p:cNvPr id="39" name="Group 371"/>
          <p:cNvGrpSpPr/>
          <p:nvPr/>
        </p:nvGrpSpPr>
        <p:grpSpPr>
          <a:xfrm>
            <a:off x="2658994" y="3856715"/>
            <a:ext cx="3635704" cy="381864"/>
            <a:chOff x="0" y="0"/>
            <a:chExt cx="5377719" cy="572036"/>
          </a:xfrm>
        </p:grpSpPr>
        <p:sp>
          <p:nvSpPr>
            <p:cNvPr id="40" name="Shape 368"/>
            <p:cNvSpPr/>
            <p:nvPr/>
          </p:nvSpPr>
          <p:spPr>
            <a:xfrm flipH="1">
              <a:off x="4808816" y="0"/>
              <a:ext cx="568903" cy="568903"/>
            </a:xfrm>
            <a:prstGeom prst="rightArrow">
              <a:avLst>
                <a:gd name="adj1" fmla="val 33873"/>
                <a:gd name="adj2" fmla="val 77578"/>
              </a:avLst>
            </a:prstGeom>
            <a:solidFill>
              <a:schemeClr val="accent2"/>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sp>
          <p:nvSpPr>
            <p:cNvPr id="41" name="Shape 369"/>
            <p:cNvSpPr/>
            <p:nvPr/>
          </p:nvSpPr>
          <p:spPr>
            <a:xfrm>
              <a:off x="781526" y="133945"/>
              <a:ext cx="3982642" cy="35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9" tIns="26789" rIns="26789" bIns="26789" numCol="1" anchor="t">
              <a:spAutoFit/>
            </a:bodyPr>
            <a:lstStyle/>
            <a:p>
              <a:pPr lvl="0" defTabSz="1295400">
                <a:defRPr>
                  <a:solidFill>
                    <a:srgbClr val="000000"/>
                  </a:solidFill>
                  <a:uFillTx/>
                </a:defRPr>
              </a:pPr>
              <a:r>
                <a:rPr sz="1200" dirty="0">
                  <a:solidFill>
                    <a:srgbClr val="505050"/>
                  </a:solidFill>
                  <a:uFill>
                    <a:solidFill>
                      <a:srgbClr val="505050"/>
                    </a:solidFill>
                  </a:uFill>
                </a:rPr>
                <a:t>get(</a:t>
              </a:r>
              <a:r>
                <a:rPr sz="1200" dirty="0">
                  <a:solidFill>
                    <a:srgbClr val="0098D6"/>
                  </a:solidFill>
                  <a:uFill>
                    <a:solidFill>
                      <a:srgbClr val="505050"/>
                    </a:solidFill>
                  </a:uFill>
                </a:rPr>
                <a:t>key</a:t>
              </a:r>
              <a:r>
                <a:rPr sz="1200" dirty="0">
                  <a:solidFill>
                    <a:srgbClr val="505050"/>
                  </a:solidFill>
                  <a:uFill>
                    <a:solidFill>
                      <a:srgbClr val="505050"/>
                    </a:solidFill>
                  </a:uFill>
                </a:rPr>
                <a:t>)</a:t>
              </a:r>
            </a:p>
          </p:txBody>
        </p:sp>
        <p:sp>
          <p:nvSpPr>
            <p:cNvPr id="42" name="Shape 370"/>
            <p:cNvSpPr/>
            <p:nvPr/>
          </p:nvSpPr>
          <p:spPr>
            <a:xfrm flipH="1">
              <a:off x="0" y="3133"/>
              <a:ext cx="568903" cy="568903"/>
            </a:xfrm>
            <a:prstGeom prst="rightArrow">
              <a:avLst>
                <a:gd name="adj1" fmla="val 33873"/>
                <a:gd name="adj2" fmla="val 77578"/>
              </a:avLst>
            </a:prstGeom>
            <a:solidFill>
              <a:schemeClr val="accent2"/>
            </a:solidFill>
            <a:ln w="12700" cap="flat">
              <a:noFill/>
              <a:prstDash val="solid"/>
              <a:miter lim="400000"/>
            </a:ln>
            <a:effectLst/>
          </p:spPr>
          <p:txBody>
            <a:bodyPr wrap="square" lIns="26789" tIns="26789" rIns="26789" bIns="26789" numCol="1" anchor="ctr">
              <a:noAutofit/>
            </a:bodyPr>
            <a:lstStyle/>
            <a:p>
              <a:pPr lvl="0" algn="ctr" defTabSz="825500">
                <a:buClr>
                  <a:srgbClr val="000000"/>
                </a:buClr>
                <a:defRPr sz="1400">
                  <a:solidFill>
                    <a:srgbClr val="FFFFFF"/>
                  </a:solidFill>
                  <a:effectLst>
                    <a:outerShdw blurRad="38100" dist="12700" dir="5400000" rotWithShape="0">
                      <a:srgbClr val="000000">
                        <a:alpha val="50000"/>
                      </a:srgbClr>
                    </a:outerShdw>
                  </a:effectLst>
                  <a:uFillTx/>
                </a:defRPr>
              </a:pPr>
              <a:endParaRPr/>
            </a:p>
          </p:txBody>
        </p:sp>
      </p:grpSp>
      <p:sp>
        <p:nvSpPr>
          <p:cNvPr id="43" name="Shape 372"/>
          <p:cNvSpPr/>
          <p:nvPr/>
        </p:nvSpPr>
        <p:spPr>
          <a:xfrm>
            <a:off x="2799978" y="2925026"/>
            <a:ext cx="3376488" cy="33110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spAutoFit/>
          </a:bodyPr>
          <a:lstStyle>
            <a:lvl1pPr algn="ctr" defTabSz="1295400">
              <a:defRPr sz="2000" b="1"/>
            </a:lvl1pPr>
          </a:lstStyle>
          <a:p>
            <a:pPr lvl="0">
              <a:defRPr sz="1800" b="0">
                <a:solidFill>
                  <a:srgbClr val="000000"/>
                </a:solidFill>
                <a:uFillTx/>
              </a:defRPr>
            </a:pPr>
            <a:r>
              <a:rPr sz="1800" b="1" dirty="0">
                <a:solidFill>
                  <a:srgbClr val="505050"/>
                </a:solidFill>
                <a:uFill>
                  <a:solidFill>
                    <a:srgbClr val="505050"/>
                  </a:solidFill>
                </a:uFill>
              </a:rPr>
              <a:t>Finding user by email address</a:t>
            </a:r>
          </a:p>
        </p:txBody>
      </p:sp>
    </p:spTree>
    <p:extLst>
      <p:ext uri="{BB962C8B-B14F-4D97-AF65-F5344CB8AC3E}">
        <p14:creationId xmlns:p14="http://schemas.microsoft.com/office/powerpoint/2010/main" val="2436291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Multiple look-up documents</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12" name="Shape 391"/>
          <p:cNvSpPr/>
          <p:nvPr/>
        </p:nvSpPr>
        <p:spPr>
          <a:xfrm flipV="1">
            <a:off x="4527342" y="1545898"/>
            <a:ext cx="19" cy="474469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13" name="Shape 392"/>
          <p:cNvSpPr/>
          <p:nvPr/>
        </p:nvSpPr>
        <p:spPr>
          <a:xfrm>
            <a:off x="322252" y="1553765"/>
            <a:ext cx="4068411" cy="4732735"/>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ormAutofit/>
          </a:bodyPr>
          <a:lstStyle/>
          <a:p>
            <a:pPr lvl="0" algn="r" defTabSz="1295400">
              <a:lnSpc>
                <a:spcPct val="150000"/>
              </a:lnSpc>
              <a:defRPr>
                <a:solidFill>
                  <a:srgbClr val="000000"/>
                </a:solidFill>
                <a:uFillTx/>
              </a:defRPr>
            </a:pPr>
            <a:r>
              <a:rPr sz="1200" b="1" dirty="0">
                <a:solidFill>
                  <a:srgbClr val="505050"/>
                </a:solidFill>
                <a:uFill>
                  <a:solidFill>
                    <a:srgbClr val="505050"/>
                  </a:solidFill>
                </a:uFill>
              </a:rPr>
              <a:t>u::count</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a:t>
            </a:r>
          </a:p>
          <a:p>
            <a:pPr lvl="0" algn="r" defTabSz="1295400">
              <a:lnSpc>
                <a:spcPct val="150000"/>
              </a:lnSpc>
              <a:defRPr>
                <a:solidFill>
                  <a:srgbClr val="000000"/>
                </a:solidFill>
                <a:uFillTx/>
              </a:defRPr>
            </a:pPr>
            <a:r>
              <a:rPr sz="1200" b="1" dirty="0">
                <a:solidFill>
                  <a:srgbClr val="505050"/>
                </a:solidFill>
                <a:uFill>
                  <a:solidFill>
                    <a:srgbClr val="505050"/>
                  </a:solidFill>
                </a:uFill>
              </a:rPr>
              <a:t>u::1001</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 "name": </a:t>
            </a:r>
            <a:r>
              <a:rPr sz="1200" dirty="0" smtClean="0">
                <a:solidFill>
                  <a:srgbClr val="505050"/>
                </a:solidFill>
                <a:uFill>
                  <a:solidFill>
                    <a:srgbClr val="505050"/>
                  </a:solidFill>
                </a:uFill>
                <a:latin typeface="Lucida Console"/>
                <a:cs typeface="Lucida Console"/>
              </a:rPr>
              <a:t>“</a:t>
            </a:r>
            <a:r>
              <a:rPr lang="en-US" sz="1200" dirty="0" smtClean="0">
                <a:solidFill>
                  <a:srgbClr val="505050"/>
                </a:solidFill>
                <a:uFill>
                  <a:solidFill>
                    <a:srgbClr val="505050"/>
                  </a:solidFill>
                </a:uFill>
                <a:latin typeface="Lucida Console"/>
                <a:cs typeface="Lucida Console"/>
              </a:rPr>
              <a:t>Nic Raboy</a:t>
            </a:r>
            <a:r>
              <a:rPr sz="1200" dirty="0" smtClean="0">
                <a:solidFill>
                  <a:srgbClr val="505050"/>
                </a:solidFill>
                <a:uFill>
                  <a:solidFill>
                    <a:srgbClr val="505050"/>
                  </a:solidFill>
                </a:uFill>
                <a:latin typeface="Lucida Console"/>
                <a:cs typeface="Lucida Console"/>
              </a:rPr>
              <a:t>"</a:t>
            </a:r>
            <a:r>
              <a:rPr sz="1200" dirty="0">
                <a:solidFill>
                  <a:srgbClr val="505050"/>
                </a:solidFill>
                <a:uFill>
                  <a:solidFill>
                    <a:srgbClr val="505050"/>
                  </a:solidFill>
                </a:uFill>
                <a:latin typeface="Lucida Console"/>
                <a:cs typeface="Lucida Console"/>
              </a:rPr>
              <a:t>,</a:t>
            </a: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   "facebook_id": 16172910,</a:t>
            </a: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   "email": </a:t>
            </a:r>
            <a:r>
              <a:rPr sz="1200" dirty="0" smtClean="0">
                <a:solidFill>
                  <a:srgbClr val="505050"/>
                </a:solidFill>
                <a:uFill>
                  <a:solidFill>
                    <a:srgbClr val="505050"/>
                  </a:solidFill>
                </a:uFill>
                <a:latin typeface="Lucida Console"/>
                <a:cs typeface="Lucida Console"/>
              </a:rPr>
              <a:t>“</a:t>
            </a:r>
            <a:r>
              <a:rPr lang="en-US" sz="1200" dirty="0" smtClean="0">
                <a:solidFill>
                  <a:srgbClr val="505050"/>
                </a:solidFill>
                <a:uFill>
                  <a:solidFill>
                    <a:srgbClr val="505050"/>
                  </a:solidFill>
                </a:uFill>
                <a:latin typeface="Lucida Console"/>
                <a:cs typeface="Lucida Console"/>
              </a:rPr>
              <a:t>nic</a:t>
            </a:r>
            <a:r>
              <a:rPr sz="1200" dirty="0" smtClean="0">
                <a:solidFill>
                  <a:srgbClr val="505050"/>
                </a:solidFill>
                <a:uFill>
                  <a:solidFill>
                    <a:srgbClr val="505050"/>
                  </a:solidFill>
                </a:uFill>
                <a:latin typeface="Lucida Console"/>
                <a:cs typeface="Lucida Console"/>
              </a:rPr>
              <a:t>@</a:t>
            </a:r>
            <a:r>
              <a:rPr sz="1200" dirty="0">
                <a:solidFill>
                  <a:srgbClr val="505050"/>
                </a:solidFill>
                <a:uFill>
                  <a:solidFill>
                    <a:srgbClr val="505050"/>
                  </a:solidFill>
                </a:uFill>
                <a:latin typeface="Lucida Console"/>
                <a:cs typeface="Lucida Console"/>
              </a:rPr>
              <a:t>couchbase.com”,</a:t>
            </a: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“password”: ab02d#Jf02K</a:t>
            </a: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   "created_at": "5/1/2012 2:30am",</a:t>
            </a: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“facebook_access_token”: xox0v2dje20,</a:t>
            </a:r>
          </a:p>
          <a:p>
            <a:pPr lvl="0" algn="r" defTabSz="1295400">
              <a:lnSpc>
                <a:spcPct val="150000"/>
              </a:lnSpc>
              <a:defRPr>
                <a:solidFill>
                  <a:srgbClr val="000000"/>
                </a:solidFill>
                <a:uFillTx/>
              </a:defRPr>
            </a:pPr>
            <a:r>
              <a:rPr sz="1200" dirty="0">
                <a:solidFill>
                  <a:srgbClr val="505050"/>
                </a:solidFill>
                <a:uFill>
                  <a:solidFill>
                    <a:srgbClr val="505050"/>
                  </a:solidFill>
                </a:uFill>
                <a:latin typeface="Lucida Console"/>
                <a:cs typeface="Lucida Console"/>
              </a:rPr>
              <a:t>“twitter_access_token”: 20jffieieaaixixj }</a:t>
            </a:r>
          </a:p>
        </p:txBody>
      </p:sp>
      <p:sp>
        <p:nvSpPr>
          <p:cNvPr id="14" name="Shape 393"/>
          <p:cNvSpPr/>
          <p:nvPr/>
        </p:nvSpPr>
        <p:spPr>
          <a:xfrm>
            <a:off x="475009" y="2190750"/>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15" name="Shape 394"/>
          <p:cNvSpPr/>
          <p:nvPr/>
        </p:nvSpPr>
        <p:spPr>
          <a:xfrm>
            <a:off x="4748829" y="1553765"/>
            <a:ext cx="4071939" cy="5063134"/>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ormAutofit/>
          </a:bodyPr>
          <a:lstStyle/>
          <a:p>
            <a:pPr lvl="0" algn="r" defTabSz="1295400">
              <a:lnSpc>
                <a:spcPct val="150000"/>
              </a:lnSpc>
              <a:defRPr>
                <a:solidFill>
                  <a:srgbClr val="000000"/>
                </a:solidFill>
                <a:uFillTx/>
              </a:defRPr>
            </a:pPr>
            <a:r>
              <a:rPr sz="1200" b="1" dirty="0">
                <a:solidFill>
                  <a:srgbClr val="505050"/>
                </a:solidFill>
                <a:uFill>
                  <a:solidFill>
                    <a:srgbClr val="505050"/>
                  </a:solidFill>
                </a:uFill>
              </a:rPr>
              <a:t>fb::16172910</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 </a:t>
            </a:r>
          </a:p>
          <a:p>
            <a:pPr lvl="0" algn="r" defTabSz="1295400">
              <a:lnSpc>
                <a:spcPct val="150000"/>
              </a:lnSpc>
              <a:defRPr>
                <a:solidFill>
                  <a:srgbClr val="000000"/>
                </a:solidFill>
                <a:uFillTx/>
              </a:defRPr>
            </a:pPr>
            <a:r>
              <a:rPr sz="1200" b="1" dirty="0">
                <a:solidFill>
                  <a:srgbClr val="505050"/>
                </a:solidFill>
                <a:uFill>
                  <a:solidFill>
                    <a:srgbClr val="505050"/>
                  </a:solidFill>
                </a:uFill>
              </a:rPr>
              <a:t>nflx::2939202</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a:t>
            </a:r>
          </a:p>
          <a:p>
            <a:pPr lvl="0" algn="r" defTabSz="1295400">
              <a:lnSpc>
                <a:spcPct val="150000"/>
              </a:lnSpc>
              <a:defRPr>
                <a:solidFill>
                  <a:srgbClr val="000000"/>
                </a:solidFill>
                <a:uFillTx/>
              </a:defRPr>
            </a:pPr>
            <a:r>
              <a:rPr sz="1200" b="1" dirty="0">
                <a:solidFill>
                  <a:srgbClr val="505050"/>
                </a:solidFill>
                <a:uFill>
                  <a:solidFill>
                    <a:srgbClr val="505050"/>
                  </a:solidFill>
                </a:uFill>
              </a:rPr>
              <a:t>twtr::2920283830</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a:t>
            </a:r>
          </a:p>
          <a:p>
            <a:pPr lvl="0" algn="r" defTabSz="1295400">
              <a:lnSpc>
                <a:spcPct val="150000"/>
              </a:lnSpc>
              <a:defRPr>
                <a:solidFill>
                  <a:srgbClr val="000000"/>
                </a:solidFill>
                <a:uFillTx/>
              </a:defRPr>
            </a:pPr>
            <a:r>
              <a:rPr sz="1200" b="1" dirty="0">
                <a:solidFill>
                  <a:srgbClr val="505050"/>
                </a:solidFill>
                <a:uFill>
                  <a:solidFill>
                    <a:srgbClr val="505050"/>
                  </a:solidFill>
                </a:uFill>
              </a:rPr>
              <a:t>em:</a:t>
            </a:r>
            <a:r>
              <a:rPr sz="1200" b="1" dirty="0" smtClean="0">
                <a:solidFill>
                  <a:srgbClr val="505050"/>
                </a:solidFill>
                <a:uFill>
                  <a:solidFill>
                    <a:srgbClr val="505050"/>
                  </a:solidFill>
                </a:uFill>
              </a:rPr>
              <a:t>:</a:t>
            </a:r>
            <a:r>
              <a:rPr lang="en-US" sz="1200" b="1" dirty="0" smtClean="0">
                <a:solidFill>
                  <a:srgbClr val="505050"/>
                </a:solidFill>
                <a:uFill>
                  <a:solidFill>
                    <a:srgbClr val="505050"/>
                  </a:solidFill>
                </a:uFill>
              </a:rPr>
              <a:t>nic</a:t>
            </a:r>
            <a:r>
              <a:rPr sz="1200" b="1" dirty="0" smtClean="0">
                <a:solidFill>
                  <a:srgbClr val="505050"/>
                </a:solidFill>
                <a:uFill>
                  <a:solidFill>
                    <a:srgbClr val="505050"/>
                  </a:solidFill>
                </a:uFill>
              </a:rPr>
              <a:t>@</a:t>
            </a:r>
            <a:r>
              <a:rPr sz="1200" b="1" dirty="0">
                <a:solidFill>
                  <a:srgbClr val="505050"/>
                </a:solidFill>
                <a:uFill>
                  <a:solidFill>
                    <a:srgbClr val="505050"/>
                  </a:solidFill>
                </a:uFill>
              </a:rPr>
              <a:t>couchbase.com</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a:t>
            </a:r>
          </a:p>
          <a:p>
            <a:pPr lvl="0" algn="r" defTabSz="1295400">
              <a:lnSpc>
                <a:spcPct val="150000"/>
              </a:lnSpc>
              <a:defRPr>
                <a:solidFill>
                  <a:srgbClr val="000000"/>
                </a:solidFill>
                <a:uFillTx/>
              </a:defRPr>
            </a:pPr>
            <a:r>
              <a:rPr sz="1200" b="1" dirty="0">
                <a:solidFill>
                  <a:srgbClr val="505050"/>
                </a:solidFill>
                <a:uFill>
                  <a:solidFill>
                    <a:srgbClr val="505050"/>
                  </a:solidFill>
                </a:uFill>
              </a:rPr>
              <a:t>em:</a:t>
            </a:r>
            <a:r>
              <a:rPr sz="1200" b="1" dirty="0" smtClean="0">
                <a:solidFill>
                  <a:srgbClr val="505050"/>
                </a:solidFill>
                <a:uFill>
                  <a:solidFill>
                    <a:srgbClr val="505050"/>
                  </a:solidFill>
                </a:uFill>
              </a:rPr>
              <a:t>:</a:t>
            </a:r>
            <a:r>
              <a:rPr lang="en-US" sz="1200" b="1" dirty="0" smtClean="0">
                <a:solidFill>
                  <a:srgbClr val="505050"/>
                </a:solidFill>
                <a:uFill>
                  <a:solidFill>
                    <a:srgbClr val="505050"/>
                  </a:solidFill>
                </a:uFill>
              </a:rPr>
              <a:t>nic.raboy@couchbase.com</a:t>
            </a:r>
            <a:endParaRPr sz="1200"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a:t>
            </a:r>
          </a:p>
          <a:p>
            <a:pPr lvl="0" algn="r" defTabSz="1295400">
              <a:lnSpc>
                <a:spcPct val="150000"/>
              </a:lnSpc>
              <a:defRPr>
                <a:solidFill>
                  <a:srgbClr val="000000"/>
                </a:solidFill>
                <a:uFillTx/>
              </a:defRPr>
            </a:pPr>
            <a:r>
              <a:rPr sz="1200" b="1" dirty="0">
                <a:solidFill>
                  <a:srgbClr val="505050"/>
                </a:solidFill>
                <a:uFill>
                  <a:solidFill>
                    <a:srgbClr val="505050"/>
                  </a:solidFill>
                </a:uFill>
              </a:rPr>
              <a:t>uname:</a:t>
            </a:r>
            <a:r>
              <a:rPr sz="1200" b="1" dirty="0" smtClean="0">
                <a:solidFill>
                  <a:srgbClr val="505050"/>
                </a:solidFill>
                <a:uFill>
                  <a:solidFill>
                    <a:srgbClr val="505050"/>
                  </a:solidFill>
                </a:uFill>
              </a:rPr>
              <a:t>:</a:t>
            </a:r>
            <a:r>
              <a:rPr lang="en-US" sz="1200" b="1" dirty="0" smtClean="0">
                <a:solidFill>
                  <a:srgbClr val="505050"/>
                </a:solidFill>
                <a:uFill>
                  <a:solidFill>
                    <a:srgbClr val="505050"/>
                  </a:solidFill>
                </a:uFill>
              </a:rPr>
              <a:t>nraboy</a:t>
            </a:r>
            <a:endParaRPr sz="1200" b="1" dirty="0">
              <a:solidFill>
                <a:srgbClr val="505050"/>
              </a:solidFill>
              <a:uFill>
                <a:solidFill>
                  <a:srgbClr val="505050"/>
                </a:solidFill>
              </a:uFill>
            </a:endParaRPr>
          </a:p>
          <a:p>
            <a:pPr lvl="0" algn="r" defTabSz="1295400">
              <a:lnSpc>
                <a:spcPct val="150000"/>
              </a:lnSpc>
              <a:defRPr>
                <a:solidFill>
                  <a:srgbClr val="000000"/>
                </a:solidFill>
                <a:uFillTx/>
              </a:defRPr>
            </a:pPr>
            <a:r>
              <a:rPr sz="1200" dirty="0">
                <a:solidFill>
                  <a:srgbClr val="505050"/>
                </a:solidFill>
                <a:uFill>
                  <a:solidFill>
                    <a:srgbClr val="505050"/>
                  </a:solidFill>
                </a:uFill>
              </a:rPr>
              <a:t>1001</a:t>
            </a:r>
          </a:p>
        </p:txBody>
      </p:sp>
      <p:sp>
        <p:nvSpPr>
          <p:cNvPr id="16" name="Shape 395"/>
          <p:cNvSpPr/>
          <p:nvPr/>
        </p:nvSpPr>
        <p:spPr>
          <a:xfrm>
            <a:off x="4885007" y="2114550"/>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17" name="Shape 396"/>
          <p:cNvSpPr/>
          <p:nvPr/>
        </p:nvSpPr>
        <p:spPr>
          <a:xfrm>
            <a:off x="4885007" y="3790950"/>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18" name="Shape 397"/>
          <p:cNvSpPr/>
          <p:nvPr/>
        </p:nvSpPr>
        <p:spPr>
          <a:xfrm>
            <a:off x="4875609" y="5670351"/>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19" name="Shape 398"/>
          <p:cNvSpPr/>
          <p:nvPr/>
        </p:nvSpPr>
        <p:spPr>
          <a:xfrm>
            <a:off x="4885007" y="2724150"/>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20" name="Shape 399"/>
          <p:cNvSpPr/>
          <p:nvPr/>
        </p:nvSpPr>
        <p:spPr>
          <a:xfrm>
            <a:off x="4886962" y="3257550"/>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21" name="Shape 396"/>
          <p:cNvSpPr/>
          <p:nvPr/>
        </p:nvSpPr>
        <p:spPr>
          <a:xfrm>
            <a:off x="4886962" y="4400550"/>
            <a:ext cx="3935761" cy="1"/>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Tree>
    <p:extLst>
      <p:ext uri="{BB962C8B-B14F-4D97-AF65-F5344CB8AC3E}">
        <p14:creationId xmlns:p14="http://schemas.microsoft.com/office/powerpoint/2010/main" val="41866938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Compound keys</a:t>
            </a:r>
            <a:endParaRPr lang="en-US" dirty="0"/>
          </a:p>
        </p:txBody>
      </p:sp>
      <p:sp>
        <p:nvSpPr>
          <p:cNvPr id="22" name="Content Placeholder 1"/>
          <p:cNvSpPr>
            <a:spLocks noGrp="1"/>
          </p:cNvSpPr>
          <p:nvPr>
            <p:ph idx="1"/>
          </p:nvPr>
        </p:nvSpPr>
        <p:spPr/>
        <p:txBody>
          <a:bodyPr/>
          <a:lstStyle/>
          <a:p>
            <a:r>
              <a:rPr lang="en-US" dirty="0" smtClean="0"/>
              <a:t>Compound keys are look-up documents with a predictable name.</a:t>
            </a:r>
          </a:p>
          <a:p>
            <a:r>
              <a:rPr lang="en-US" dirty="0" smtClean="0"/>
              <a:t>It’s a continuation of the embedded versus referred data discussion.</a:t>
            </a:r>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Tree>
    <p:extLst>
      <p:ext uri="{BB962C8B-B14F-4D97-AF65-F5344CB8AC3E}">
        <p14:creationId xmlns:p14="http://schemas.microsoft.com/office/powerpoint/2010/main" val="27254311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Compound keys: example</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25" name="Shape 455"/>
          <p:cNvSpPr txBox="1">
            <a:spLocks/>
          </p:cNvSpPr>
          <p:nvPr/>
        </p:nvSpPr>
        <p:spPr>
          <a:xfrm>
            <a:off x="339328" y="856653"/>
            <a:ext cx="4241602" cy="2766418"/>
          </a:xfrm>
          <a:prstGeom prst="rect">
            <a:avLst/>
          </a:prstGeom>
          <a:ln>
            <a:miter lim="400000"/>
          </a:ln>
        </p:spPr>
        <p:txBody>
          <a:bodyPr vert="horz" lIns="35718" tIns="35718" rIns="35718" bIns="35718"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584200">
              <a:spcBef>
                <a:spcPts val="1400"/>
              </a:spcBef>
              <a:buFontTx/>
              <a:buNone/>
              <a:defRPr sz="1800" b="0">
                <a:solidFill>
                  <a:srgbClr val="000000"/>
                </a:solidFill>
                <a:uFillTx/>
              </a:defRPr>
            </a:pPr>
            <a:r>
              <a:rPr lang="en-US" sz="1000" b="1" dirty="0" smtClean="0">
                <a:solidFill>
                  <a:srgbClr val="444444"/>
                </a:solidFill>
                <a:latin typeface="Lucida Console"/>
                <a:ea typeface="Helvetica Neue Light"/>
                <a:cs typeface="Lucida Console"/>
                <a:sym typeface="Helvetica Neue Light"/>
              </a:rPr>
              <a:t>u::1001</a:t>
            </a:r>
          </a:p>
          <a:p>
            <a:pPr defTabSz="584200">
              <a:spcBef>
                <a:spcPts val="1400"/>
              </a:spcBef>
              <a:buFontTx/>
              <a:buNone/>
              <a:defRPr sz="1800" b="0">
                <a:solidFill>
                  <a:srgbClr val="000000"/>
                </a:solidFill>
                <a:uFillTx/>
              </a:defRPr>
            </a:pPr>
            <a:endParaRPr lang="en-US" sz="1000" dirty="0" smtClean="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 {</a:t>
            </a:r>
          </a:p>
          <a:p>
            <a:r>
              <a:rPr lang="en-US" sz="1000" dirty="0">
                <a:latin typeface="Lucida Console"/>
                <a:cs typeface="Lucida Console"/>
              </a:rPr>
              <a:t>    "name": </a:t>
            </a:r>
            <a:r>
              <a:rPr lang="en-US" sz="1000" dirty="0" smtClean="0">
                <a:latin typeface="Lucida Console"/>
                <a:cs typeface="Lucida Console"/>
              </a:rPr>
              <a:t>”Nic Raboy"</a:t>
            </a:r>
            <a:r>
              <a:rPr lang="en-US" sz="1000" dirty="0">
                <a:latin typeface="Lucida Console"/>
                <a:cs typeface="Lucida Console"/>
              </a:rPr>
              <a:t>,</a:t>
            </a:r>
          </a:p>
          <a:p>
            <a:r>
              <a:rPr lang="en-US" sz="1000" dirty="0">
                <a:latin typeface="Lucida Console"/>
                <a:cs typeface="Lucida Console"/>
              </a:rPr>
              <a:t>    "email": </a:t>
            </a:r>
            <a:r>
              <a:rPr lang="en-US" sz="1000" dirty="0" smtClean="0">
                <a:latin typeface="Lucida Console"/>
                <a:cs typeface="Lucida Console"/>
              </a:rPr>
              <a:t>”</a:t>
            </a:r>
            <a:r>
              <a:rPr lang="en-US" sz="1000" dirty="0" err="1" smtClean="0">
                <a:latin typeface="Lucida Console"/>
                <a:cs typeface="Lucida Console"/>
              </a:rPr>
              <a:t>nic@</a:t>
            </a:r>
            <a:r>
              <a:rPr lang="en-US" sz="1000" dirty="0" err="1">
                <a:latin typeface="Lucida Console"/>
                <a:cs typeface="Lucida Console"/>
              </a:rPr>
              <a:t>couchbase.com</a:t>
            </a:r>
            <a:r>
              <a:rPr lang="en-US" sz="1000" dirty="0">
                <a:latin typeface="Lucida Console"/>
                <a:cs typeface="Lucida Console"/>
              </a:rPr>
              <a:t>",</a:t>
            </a:r>
          </a:p>
          <a:p>
            <a:r>
              <a:rPr lang="en-US" sz="1000" dirty="0">
                <a:latin typeface="Lucida Console"/>
                <a:cs typeface="Lucida Console"/>
              </a:rPr>
              <a:t>    "address": </a:t>
            </a:r>
            <a:r>
              <a:rPr lang="en-US" sz="1000" dirty="0" smtClean="0">
                <a:latin typeface="Lucida Console"/>
                <a:cs typeface="Lucida Console"/>
              </a:rPr>
              <a:t>”450 Mission Street"</a:t>
            </a:r>
            <a:r>
              <a:rPr lang="en-US" sz="1000" dirty="0">
                <a:latin typeface="Lucida Console"/>
                <a:cs typeface="Lucida Console"/>
              </a:rPr>
              <a:t>,</a:t>
            </a:r>
          </a:p>
          <a:p>
            <a:r>
              <a:rPr lang="en-US" sz="1000" dirty="0">
                <a:latin typeface="Lucida Console"/>
                <a:cs typeface="Lucida Console"/>
              </a:rPr>
              <a:t>    "city": </a:t>
            </a:r>
            <a:r>
              <a:rPr lang="en-US" sz="1000" dirty="0" smtClean="0">
                <a:latin typeface="Lucida Console"/>
                <a:cs typeface="Lucida Console"/>
              </a:rPr>
              <a:t>”San Francisco"</a:t>
            </a:r>
            <a:r>
              <a:rPr lang="en-US" sz="1000" dirty="0">
                <a:latin typeface="Lucida Console"/>
                <a:cs typeface="Lucida Console"/>
              </a:rPr>
              <a:t>,</a:t>
            </a:r>
          </a:p>
          <a:p>
            <a:r>
              <a:rPr lang="en-US" sz="1000" dirty="0">
                <a:latin typeface="Lucida Console"/>
                <a:cs typeface="Lucida Console"/>
              </a:rPr>
              <a:t>    "</a:t>
            </a:r>
            <a:r>
              <a:rPr lang="en-US" sz="1000" dirty="0" err="1">
                <a:latin typeface="Lucida Console"/>
                <a:cs typeface="Lucida Console"/>
              </a:rPr>
              <a:t>postCode</a:t>
            </a:r>
            <a:r>
              <a:rPr lang="en-US" sz="1000" dirty="0">
                <a:latin typeface="Lucida Console"/>
                <a:cs typeface="Lucida Console"/>
              </a:rPr>
              <a:t>": </a:t>
            </a:r>
            <a:r>
              <a:rPr lang="en-US" sz="1000" dirty="0" smtClean="0">
                <a:latin typeface="Lucida Console"/>
                <a:cs typeface="Lucida Console"/>
              </a:rPr>
              <a:t>”94105"</a:t>
            </a:r>
            <a:r>
              <a:rPr lang="en-US" sz="1000" dirty="0">
                <a:latin typeface="Lucida Console"/>
                <a:cs typeface="Lucida Console"/>
              </a:rPr>
              <a:t>,</a:t>
            </a:r>
          </a:p>
          <a:p>
            <a:r>
              <a:rPr lang="en-US" sz="1000" dirty="0" smtClean="0">
                <a:latin typeface="Lucida Console"/>
                <a:cs typeface="Lucida Console"/>
              </a:rPr>
              <a:t>    "</a:t>
            </a:r>
            <a:r>
              <a:rPr lang="en-US" sz="1000" dirty="0">
                <a:latin typeface="Lucida Console"/>
                <a:cs typeface="Lucida Console"/>
              </a:rPr>
              <a:t>orders": [ 1, 9, 698, 32 ],</a:t>
            </a:r>
          </a:p>
          <a:p>
            <a:r>
              <a:rPr lang="en-US" sz="1000" dirty="0">
                <a:latin typeface="Lucida Console"/>
                <a:cs typeface="Lucida Console"/>
              </a:rPr>
              <a:t>    “</a:t>
            </a:r>
            <a:r>
              <a:rPr lang="en-US" sz="1000" dirty="0" err="1">
                <a:latin typeface="Lucida Console"/>
                <a:cs typeface="Lucida Console"/>
              </a:rPr>
              <a:t>productsViewed</a:t>
            </a:r>
            <a:r>
              <a:rPr lang="en-US" sz="1000" dirty="0">
                <a:latin typeface="Lucida Console"/>
                <a:cs typeface="Lucida Console"/>
              </a:rPr>
              <a:t>”: [8, 33, 99, 100]</a:t>
            </a:r>
            <a:endParaRPr lang="en-US" sz="1000" dirty="0">
              <a:solidFill>
                <a:schemeClr val="accent2"/>
              </a:solidFill>
              <a:latin typeface="Lucida Console"/>
              <a:cs typeface="Lucida Console"/>
            </a:endParaRPr>
          </a:p>
          <a:p>
            <a:pPr defTabSz="584200">
              <a:spcBef>
                <a:spcPts val="1400"/>
              </a:spcBef>
              <a:buFontTx/>
              <a:buNone/>
              <a:defRPr sz="1800" b="0">
                <a:solidFill>
                  <a:srgbClr val="000000"/>
                </a:solidFill>
                <a:uFillTx/>
              </a:defRPr>
            </a:pPr>
            <a:r>
              <a:rPr lang="en-US" sz="1000" dirty="0" smtClean="0">
                <a:solidFill>
                  <a:srgbClr val="444444"/>
                </a:solidFill>
                <a:latin typeface="Lucida Console"/>
                <a:ea typeface="Helvetica Neue Light"/>
                <a:cs typeface="Lucida Console"/>
                <a:sym typeface="Helvetica Neue Light"/>
              </a:rPr>
              <a:t>}</a:t>
            </a:r>
            <a:endParaRPr lang="en-US" sz="1000" dirty="0">
              <a:solidFill>
                <a:srgbClr val="444444"/>
              </a:solidFill>
              <a:latin typeface="Lucida Console"/>
              <a:ea typeface="Helvetica Neue Light"/>
              <a:cs typeface="Lucida Console"/>
              <a:sym typeface="Helvetica Neue Light"/>
            </a:endParaRPr>
          </a:p>
        </p:txBody>
      </p:sp>
    </p:spTree>
    <p:extLst>
      <p:ext uri="{BB962C8B-B14F-4D97-AF65-F5344CB8AC3E}">
        <p14:creationId xmlns:p14="http://schemas.microsoft.com/office/powerpoint/2010/main" val="26485477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Compound keys: example</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25" name="Shape 455"/>
          <p:cNvSpPr txBox="1">
            <a:spLocks/>
          </p:cNvSpPr>
          <p:nvPr/>
        </p:nvSpPr>
        <p:spPr>
          <a:xfrm>
            <a:off x="339328" y="856653"/>
            <a:ext cx="4241602" cy="2766418"/>
          </a:xfrm>
          <a:prstGeom prst="rect">
            <a:avLst/>
          </a:prstGeom>
          <a:ln>
            <a:miter lim="400000"/>
          </a:ln>
        </p:spPr>
        <p:txBody>
          <a:bodyPr vert="horz" lIns="35718" tIns="35718" rIns="35718" bIns="35718"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584200">
              <a:spcBef>
                <a:spcPts val="1400"/>
              </a:spcBef>
              <a:buFontTx/>
              <a:buNone/>
              <a:defRPr sz="1800" b="0">
                <a:solidFill>
                  <a:srgbClr val="000000"/>
                </a:solidFill>
                <a:uFillTx/>
              </a:defRPr>
            </a:pPr>
            <a:r>
              <a:rPr lang="en-US" sz="1000" b="1" dirty="0" smtClean="0">
                <a:solidFill>
                  <a:srgbClr val="444444"/>
                </a:solidFill>
                <a:latin typeface="Lucida Console"/>
                <a:ea typeface="Helvetica Neue Light"/>
                <a:cs typeface="Lucida Console"/>
                <a:sym typeface="Helvetica Neue Light"/>
              </a:rPr>
              <a:t>u::1001</a:t>
            </a:r>
          </a:p>
          <a:p>
            <a:pPr defTabSz="584200">
              <a:spcBef>
                <a:spcPts val="1400"/>
              </a:spcBef>
              <a:buFontTx/>
              <a:buNone/>
              <a:defRPr sz="1800" b="0">
                <a:solidFill>
                  <a:srgbClr val="000000"/>
                </a:solidFill>
                <a:uFillTx/>
              </a:defRPr>
            </a:pPr>
            <a:endParaRPr lang="en-US" sz="1000" dirty="0" smtClean="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 {</a:t>
            </a:r>
          </a:p>
          <a:p>
            <a:r>
              <a:rPr lang="en-US" sz="1000" dirty="0">
                <a:latin typeface="Lucida Console"/>
                <a:cs typeface="Lucida Console"/>
              </a:rPr>
              <a:t>    "name": </a:t>
            </a:r>
            <a:r>
              <a:rPr lang="en-US" sz="1000" dirty="0" smtClean="0">
                <a:latin typeface="Lucida Console"/>
                <a:cs typeface="Lucida Console"/>
              </a:rPr>
              <a:t>”Nic Raboy"</a:t>
            </a:r>
            <a:r>
              <a:rPr lang="en-US" sz="1000" dirty="0">
                <a:latin typeface="Lucida Console"/>
                <a:cs typeface="Lucida Console"/>
              </a:rPr>
              <a:t>,</a:t>
            </a:r>
          </a:p>
          <a:p>
            <a:r>
              <a:rPr lang="en-US" sz="1000" dirty="0">
                <a:latin typeface="Lucida Console"/>
                <a:cs typeface="Lucida Console"/>
              </a:rPr>
              <a:t>    "email": </a:t>
            </a:r>
            <a:r>
              <a:rPr lang="en-US" sz="1000" dirty="0" smtClean="0">
                <a:latin typeface="Lucida Console"/>
                <a:cs typeface="Lucida Console"/>
              </a:rPr>
              <a:t>”</a:t>
            </a:r>
            <a:r>
              <a:rPr lang="en-US" sz="1000" dirty="0" err="1" smtClean="0">
                <a:latin typeface="Lucida Console"/>
                <a:cs typeface="Lucida Console"/>
              </a:rPr>
              <a:t>nic@</a:t>
            </a:r>
            <a:r>
              <a:rPr lang="en-US" sz="1000" dirty="0" err="1">
                <a:latin typeface="Lucida Console"/>
                <a:cs typeface="Lucida Console"/>
              </a:rPr>
              <a:t>couchbase.com</a:t>
            </a:r>
            <a:r>
              <a:rPr lang="en-US" sz="1000" dirty="0">
                <a:latin typeface="Lucida Console"/>
                <a:cs typeface="Lucida Console"/>
              </a:rPr>
              <a:t>",</a:t>
            </a:r>
          </a:p>
          <a:p>
            <a:r>
              <a:rPr lang="en-US" sz="1000" dirty="0">
                <a:latin typeface="Lucida Console"/>
                <a:cs typeface="Lucida Console"/>
              </a:rPr>
              <a:t>    "address": </a:t>
            </a:r>
            <a:r>
              <a:rPr lang="en-US" sz="1000" dirty="0" smtClean="0">
                <a:latin typeface="Lucida Console"/>
                <a:cs typeface="Lucida Console"/>
              </a:rPr>
              <a:t>”450 Mission Street"</a:t>
            </a:r>
            <a:r>
              <a:rPr lang="en-US" sz="1000" dirty="0">
                <a:latin typeface="Lucida Console"/>
                <a:cs typeface="Lucida Console"/>
              </a:rPr>
              <a:t>,</a:t>
            </a:r>
          </a:p>
          <a:p>
            <a:r>
              <a:rPr lang="en-US" sz="1000" dirty="0">
                <a:latin typeface="Lucida Console"/>
                <a:cs typeface="Lucida Console"/>
              </a:rPr>
              <a:t>    "city": </a:t>
            </a:r>
            <a:r>
              <a:rPr lang="en-US" sz="1000" dirty="0" smtClean="0">
                <a:latin typeface="Lucida Console"/>
                <a:cs typeface="Lucida Console"/>
              </a:rPr>
              <a:t>”San Francisco"</a:t>
            </a:r>
            <a:r>
              <a:rPr lang="en-US" sz="1000" dirty="0">
                <a:latin typeface="Lucida Console"/>
                <a:cs typeface="Lucida Console"/>
              </a:rPr>
              <a:t>,</a:t>
            </a:r>
          </a:p>
          <a:p>
            <a:r>
              <a:rPr lang="en-US" sz="1000" dirty="0">
                <a:latin typeface="Lucida Console"/>
                <a:cs typeface="Lucida Console"/>
              </a:rPr>
              <a:t>    "</a:t>
            </a:r>
            <a:r>
              <a:rPr lang="en-US" sz="1000" dirty="0" err="1">
                <a:latin typeface="Lucida Console"/>
                <a:cs typeface="Lucida Console"/>
              </a:rPr>
              <a:t>postCode</a:t>
            </a:r>
            <a:r>
              <a:rPr lang="en-US" sz="1000" dirty="0">
                <a:latin typeface="Lucida Console"/>
                <a:cs typeface="Lucida Console"/>
              </a:rPr>
              <a:t>": </a:t>
            </a:r>
            <a:r>
              <a:rPr lang="en-US" sz="1000" dirty="0" smtClean="0">
                <a:latin typeface="Lucida Console"/>
                <a:cs typeface="Lucida Console"/>
              </a:rPr>
              <a:t>”94105"</a:t>
            </a:r>
            <a:r>
              <a:rPr lang="en-US" sz="1000" dirty="0">
                <a:latin typeface="Lucida Console"/>
                <a:cs typeface="Lucida Console"/>
              </a:rPr>
              <a:t>,</a:t>
            </a:r>
          </a:p>
          <a:p>
            <a:r>
              <a:rPr lang="en-US" sz="1000" dirty="0" smtClean="0">
                <a:latin typeface="Lucida Console"/>
                <a:cs typeface="Lucida Console"/>
              </a:rPr>
              <a:t>    "</a:t>
            </a:r>
            <a:r>
              <a:rPr lang="en-US" sz="1000" dirty="0">
                <a:latin typeface="Lucida Console"/>
                <a:cs typeface="Lucida Console"/>
              </a:rPr>
              <a:t>orders": [ 1, 9, 698, 32 </a:t>
            </a:r>
            <a:r>
              <a:rPr lang="en-US" sz="1000" dirty="0" smtClean="0">
                <a:latin typeface="Lucida Console"/>
                <a:cs typeface="Lucida Console"/>
              </a:rPr>
              <a:t>]</a:t>
            </a:r>
          </a:p>
          <a:p>
            <a:r>
              <a:rPr lang="en-US" sz="1000" dirty="0" smtClean="0">
                <a:solidFill>
                  <a:srgbClr val="444444"/>
                </a:solidFill>
                <a:latin typeface="Lucida Console"/>
                <a:ea typeface="Helvetica Neue Light"/>
                <a:cs typeface="Lucida Console"/>
                <a:sym typeface="Helvetica Neue Light"/>
              </a:rPr>
              <a:t>}</a:t>
            </a:r>
            <a:endParaRPr lang="en-US" sz="1000" dirty="0">
              <a:solidFill>
                <a:srgbClr val="444444"/>
              </a:solidFill>
              <a:latin typeface="Lucida Console"/>
              <a:ea typeface="Helvetica Neue Light"/>
              <a:cs typeface="Lucida Console"/>
              <a:sym typeface="Helvetica Neue Light"/>
            </a:endParaRPr>
          </a:p>
        </p:txBody>
      </p:sp>
      <p:sp>
        <p:nvSpPr>
          <p:cNvPr id="26" name="Shape 456"/>
          <p:cNvSpPr/>
          <p:nvPr/>
        </p:nvSpPr>
        <p:spPr>
          <a:xfrm flipV="1">
            <a:off x="4571990" y="808144"/>
            <a:ext cx="99" cy="4883560"/>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27" name="Shape 457"/>
          <p:cNvSpPr/>
          <p:nvPr/>
        </p:nvSpPr>
        <p:spPr>
          <a:xfrm>
            <a:off x="4741664" y="856653"/>
            <a:ext cx="4241602" cy="49916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a:bodyPr>
          <a:lstStyle/>
          <a:p>
            <a:pPr defTabSz="584200">
              <a:spcBef>
                <a:spcPts val="1400"/>
              </a:spcBef>
              <a:buFontTx/>
              <a:buNone/>
              <a:defRPr sz="1800" b="0">
                <a:solidFill>
                  <a:srgbClr val="000000"/>
                </a:solidFill>
                <a:uFillTx/>
              </a:defRPr>
            </a:pPr>
            <a:r>
              <a:rPr lang="en-US" sz="1000" b="1" dirty="0">
                <a:solidFill>
                  <a:srgbClr val="444444"/>
                </a:solidFill>
                <a:latin typeface="Lucida Console"/>
                <a:ea typeface="Helvetica Neue Light"/>
                <a:cs typeface="Lucida Console"/>
                <a:sym typeface="Helvetica Neue Light"/>
              </a:rPr>
              <a:t>u::</a:t>
            </a:r>
            <a:r>
              <a:rPr lang="en-US" sz="1000" b="1" dirty="0" smtClean="0">
                <a:solidFill>
                  <a:srgbClr val="444444"/>
                </a:solidFill>
                <a:latin typeface="Lucida Console"/>
                <a:ea typeface="Helvetica Neue Light"/>
                <a:cs typeface="Lucida Console"/>
                <a:sym typeface="Helvetica Neue Light"/>
              </a:rPr>
              <a:t>1001::</a:t>
            </a:r>
            <a:r>
              <a:rPr lang="en-US" sz="1000" b="1" dirty="0" err="1" smtClean="0">
                <a:solidFill>
                  <a:srgbClr val="444444"/>
                </a:solidFill>
                <a:latin typeface="Lucida Console"/>
                <a:ea typeface="Helvetica Neue Light"/>
                <a:cs typeface="Lucida Console"/>
                <a:sym typeface="Helvetica Neue Light"/>
              </a:rPr>
              <a:t>productsviewed</a:t>
            </a:r>
            <a:endParaRPr lang="en-US" sz="1000" b="1" dirty="0" smtClean="0">
              <a:solidFill>
                <a:srgbClr val="444444"/>
              </a:solidFill>
              <a:latin typeface="Lucida Console"/>
              <a:ea typeface="Helvetica Neue Light"/>
              <a:cs typeface="Lucida Console"/>
              <a:sym typeface="Helvetica Neue Light"/>
            </a:endParaRPr>
          </a:p>
          <a:p>
            <a:pPr defTabSz="584200">
              <a:spcBef>
                <a:spcPts val="1400"/>
              </a:spcBef>
              <a:buFontTx/>
              <a:buNone/>
              <a:defRPr sz="1800" b="0">
                <a:solidFill>
                  <a:srgbClr val="000000"/>
                </a:solidFill>
                <a:uFillTx/>
              </a:defRPr>
            </a:pPr>
            <a:endParaRPr lang="en-US" sz="1000" dirty="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a:t>
            </a:r>
          </a:p>
          <a:p>
            <a:r>
              <a:rPr lang="en-US" sz="1000" dirty="0" smtClean="0">
                <a:latin typeface="Lucida Console"/>
                <a:cs typeface="Lucida Console"/>
              </a:rPr>
              <a:t>	"</a:t>
            </a:r>
            <a:r>
              <a:rPr lang="en-US" sz="1000" dirty="0" err="1">
                <a:latin typeface="Lucida Console"/>
                <a:cs typeface="Lucida Console"/>
              </a:rPr>
              <a:t>productsList</a:t>
            </a:r>
            <a:r>
              <a:rPr lang="en-US" sz="1000" dirty="0">
                <a:latin typeface="Lucida Console"/>
                <a:cs typeface="Lucida Console"/>
              </a:rPr>
              <a:t>": [</a:t>
            </a:r>
          </a:p>
          <a:p>
            <a:r>
              <a:rPr lang="en-US" sz="1000" dirty="0" smtClean="0">
                <a:latin typeface="Lucida Console"/>
                <a:cs typeface="Lucida Console"/>
              </a:rPr>
              <a:t>		8, 33, 99, 100</a:t>
            </a:r>
            <a:endParaRPr lang="en-US" sz="1000" dirty="0">
              <a:latin typeface="Lucida Console"/>
              <a:cs typeface="Lucida Console"/>
            </a:endParaRPr>
          </a:p>
          <a:p>
            <a:r>
              <a:rPr lang="en-US" sz="1000" dirty="0" smtClean="0">
                <a:latin typeface="Lucida Console"/>
                <a:cs typeface="Lucida Console"/>
              </a:rPr>
              <a:t>	]</a:t>
            </a:r>
            <a:endParaRPr lang="en-US" sz="1000" dirty="0">
              <a:latin typeface="Lucida Console"/>
              <a:cs typeface="Lucida Console"/>
            </a:endParaRPr>
          </a:p>
          <a:p>
            <a:r>
              <a:rPr lang="en-US" sz="1000" dirty="0" smtClean="0">
                <a:latin typeface="Lucida Console"/>
                <a:cs typeface="Lucida Console"/>
              </a:rPr>
              <a:t>}</a:t>
            </a:r>
            <a:endParaRPr lang="en-US" sz="1000" dirty="0">
              <a:solidFill>
                <a:srgbClr val="444444"/>
              </a:solidFill>
              <a:latin typeface="Lucida Console"/>
              <a:ea typeface="Helvetica Neue Light"/>
              <a:cs typeface="Lucida Console"/>
              <a:sym typeface="Helvetica Neue Light"/>
            </a:endParaRPr>
          </a:p>
        </p:txBody>
      </p:sp>
    </p:spTree>
    <p:extLst>
      <p:ext uri="{BB962C8B-B14F-4D97-AF65-F5344CB8AC3E}">
        <p14:creationId xmlns:p14="http://schemas.microsoft.com/office/powerpoint/2010/main" val="22914125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9523" y="2033141"/>
            <a:ext cx="7604966" cy="1077218"/>
          </a:xfrm>
          <a:prstGeom prst="rect">
            <a:avLst/>
          </a:prstGeom>
          <a:noFill/>
        </p:spPr>
        <p:txBody>
          <a:bodyPr wrap="none" rtlCol="0">
            <a:spAutoFit/>
          </a:bodyPr>
          <a:lstStyle/>
          <a:p>
            <a:pPr algn="ctr"/>
            <a:r>
              <a:rPr lang="en-US" sz="3200" b="1" dirty="0" smtClean="0">
                <a:solidFill>
                  <a:schemeClr val="accent2"/>
                </a:solidFill>
              </a:rPr>
              <a:t>There are so many databases available, so </a:t>
            </a:r>
            <a:r>
              <a:rPr lang="en-US" sz="3200" b="1" dirty="0">
                <a:solidFill>
                  <a:schemeClr val="accent2"/>
                </a:solidFill>
              </a:rPr>
              <a:t/>
            </a:r>
            <a:br>
              <a:rPr lang="en-US" sz="3200" b="1" dirty="0">
                <a:solidFill>
                  <a:schemeClr val="accent2"/>
                </a:solidFill>
              </a:rPr>
            </a:br>
            <a:r>
              <a:rPr lang="en-US" sz="3200" b="1" dirty="0" smtClean="0">
                <a:solidFill>
                  <a:schemeClr val="accent2"/>
                </a:solidFill>
              </a:rPr>
              <a:t>what do I choose?</a:t>
            </a:r>
          </a:p>
        </p:txBody>
      </p:sp>
    </p:spTree>
    <p:extLst>
      <p:ext uri="{BB962C8B-B14F-4D97-AF65-F5344CB8AC3E}">
        <p14:creationId xmlns:p14="http://schemas.microsoft.com/office/powerpoint/2010/main" val="199816581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Compound keys: example</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25" name="Shape 455"/>
          <p:cNvSpPr txBox="1">
            <a:spLocks/>
          </p:cNvSpPr>
          <p:nvPr/>
        </p:nvSpPr>
        <p:spPr>
          <a:xfrm>
            <a:off x="339328" y="856653"/>
            <a:ext cx="4241602" cy="2766418"/>
          </a:xfrm>
          <a:prstGeom prst="rect">
            <a:avLst/>
          </a:prstGeom>
          <a:ln>
            <a:miter lim="400000"/>
          </a:ln>
        </p:spPr>
        <p:txBody>
          <a:bodyPr vert="horz" lIns="35718" tIns="35718" rIns="35718" bIns="35718"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584200">
              <a:spcBef>
                <a:spcPts val="1400"/>
              </a:spcBef>
              <a:buFontTx/>
              <a:buNone/>
              <a:defRPr sz="1800" b="0">
                <a:solidFill>
                  <a:srgbClr val="000000"/>
                </a:solidFill>
                <a:uFillTx/>
              </a:defRPr>
            </a:pPr>
            <a:r>
              <a:rPr lang="en-US" sz="1000" b="1" dirty="0" smtClean="0">
                <a:solidFill>
                  <a:srgbClr val="444444"/>
                </a:solidFill>
                <a:latin typeface="Lucida Console"/>
                <a:ea typeface="Helvetica Neue Light"/>
                <a:cs typeface="Lucida Console"/>
                <a:sym typeface="Helvetica Neue Light"/>
              </a:rPr>
              <a:t>u::1001</a:t>
            </a:r>
          </a:p>
          <a:p>
            <a:pPr defTabSz="584200">
              <a:spcBef>
                <a:spcPts val="1400"/>
              </a:spcBef>
              <a:buFontTx/>
              <a:buNone/>
              <a:defRPr sz="1800" b="0">
                <a:solidFill>
                  <a:srgbClr val="000000"/>
                </a:solidFill>
                <a:uFillTx/>
              </a:defRPr>
            </a:pPr>
            <a:endParaRPr lang="en-US" sz="1000" dirty="0" smtClean="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 {</a:t>
            </a:r>
          </a:p>
          <a:p>
            <a:r>
              <a:rPr lang="en-US" sz="1000" dirty="0">
                <a:latin typeface="Lucida Console"/>
                <a:cs typeface="Lucida Console"/>
              </a:rPr>
              <a:t>    "name": </a:t>
            </a:r>
            <a:r>
              <a:rPr lang="en-US" sz="1000" dirty="0" smtClean="0">
                <a:latin typeface="Lucida Console"/>
                <a:cs typeface="Lucida Console"/>
              </a:rPr>
              <a:t>”Nic Raboy"</a:t>
            </a:r>
            <a:r>
              <a:rPr lang="en-US" sz="1000" dirty="0">
                <a:latin typeface="Lucida Console"/>
                <a:cs typeface="Lucida Console"/>
              </a:rPr>
              <a:t>,</a:t>
            </a:r>
          </a:p>
          <a:p>
            <a:r>
              <a:rPr lang="en-US" sz="1000" dirty="0">
                <a:latin typeface="Lucida Console"/>
                <a:cs typeface="Lucida Console"/>
              </a:rPr>
              <a:t>    "email": </a:t>
            </a:r>
            <a:r>
              <a:rPr lang="en-US" sz="1000" dirty="0" smtClean="0">
                <a:latin typeface="Lucida Console"/>
                <a:cs typeface="Lucida Console"/>
              </a:rPr>
              <a:t>”</a:t>
            </a:r>
            <a:r>
              <a:rPr lang="en-US" sz="1000" dirty="0" err="1" smtClean="0">
                <a:latin typeface="Lucida Console"/>
                <a:cs typeface="Lucida Console"/>
              </a:rPr>
              <a:t>nic@</a:t>
            </a:r>
            <a:r>
              <a:rPr lang="en-US" sz="1000" dirty="0" err="1">
                <a:latin typeface="Lucida Console"/>
                <a:cs typeface="Lucida Console"/>
              </a:rPr>
              <a:t>couchbase.com</a:t>
            </a:r>
            <a:r>
              <a:rPr lang="en-US" sz="1000" dirty="0">
                <a:latin typeface="Lucida Console"/>
                <a:cs typeface="Lucida Console"/>
              </a:rPr>
              <a:t>",</a:t>
            </a:r>
          </a:p>
          <a:p>
            <a:r>
              <a:rPr lang="en-US" sz="1000" dirty="0">
                <a:latin typeface="Lucida Console"/>
                <a:cs typeface="Lucida Console"/>
              </a:rPr>
              <a:t>    "address": </a:t>
            </a:r>
            <a:r>
              <a:rPr lang="en-US" sz="1000" dirty="0" smtClean="0">
                <a:latin typeface="Lucida Console"/>
                <a:cs typeface="Lucida Console"/>
              </a:rPr>
              <a:t>”450 Mission Street"</a:t>
            </a:r>
            <a:r>
              <a:rPr lang="en-US" sz="1000" dirty="0">
                <a:latin typeface="Lucida Console"/>
                <a:cs typeface="Lucida Console"/>
              </a:rPr>
              <a:t>,</a:t>
            </a:r>
          </a:p>
          <a:p>
            <a:r>
              <a:rPr lang="en-US" sz="1000" dirty="0">
                <a:latin typeface="Lucida Console"/>
                <a:cs typeface="Lucida Console"/>
              </a:rPr>
              <a:t>    "city": </a:t>
            </a:r>
            <a:r>
              <a:rPr lang="en-US" sz="1000" dirty="0" smtClean="0">
                <a:latin typeface="Lucida Console"/>
                <a:cs typeface="Lucida Console"/>
              </a:rPr>
              <a:t>”San Francisco"</a:t>
            </a:r>
            <a:r>
              <a:rPr lang="en-US" sz="1000" dirty="0">
                <a:latin typeface="Lucida Console"/>
                <a:cs typeface="Lucida Console"/>
              </a:rPr>
              <a:t>,</a:t>
            </a:r>
          </a:p>
          <a:p>
            <a:r>
              <a:rPr lang="en-US" sz="1000" dirty="0">
                <a:latin typeface="Lucida Console"/>
                <a:cs typeface="Lucida Console"/>
              </a:rPr>
              <a:t>    "</a:t>
            </a:r>
            <a:r>
              <a:rPr lang="en-US" sz="1000" dirty="0" err="1">
                <a:latin typeface="Lucida Console"/>
                <a:cs typeface="Lucida Console"/>
              </a:rPr>
              <a:t>postCode</a:t>
            </a:r>
            <a:r>
              <a:rPr lang="en-US" sz="1000" dirty="0">
                <a:latin typeface="Lucida Console"/>
                <a:cs typeface="Lucida Console"/>
              </a:rPr>
              <a:t>": </a:t>
            </a:r>
            <a:r>
              <a:rPr lang="en-US" sz="1000" dirty="0" smtClean="0">
                <a:latin typeface="Lucida Console"/>
                <a:cs typeface="Lucida Console"/>
              </a:rPr>
              <a:t>”94105"</a:t>
            </a:r>
            <a:r>
              <a:rPr lang="en-US" sz="1000" dirty="0">
                <a:latin typeface="Lucida Console"/>
                <a:cs typeface="Lucida Console"/>
              </a:rPr>
              <a:t>,</a:t>
            </a:r>
          </a:p>
          <a:p>
            <a:r>
              <a:rPr lang="en-US" sz="1000" dirty="0" smtClean="0">
                <a:latin typeface="Lucida Console"/>
                <a:cs typeface="Lucida Console"/>
              </a:rPr>
              <a:t>    "</a:t>
            </a:r>
            <a:r>
              <a:rPr lang="en-US" sz="1000" dirty="0">
                <a:latin typeface="Lucida Console"/>
                <a:cs typeface="Lucida Console"/>
              </a:rPr>
              <a:t>orders": [ 1, 9, 698, 32 </a:t>
            </a:r>
            <a:r>
              <a:rPr lang="en-US" sz="1000" dirty="0" smtClean="0">
                <a:latin typeface="Lucida Console"/>
                <a:cs typeface="Lucida Console"/>
              </a:rPr>
              <a:t>]</a:t>
            </a:r>
          </a:p>
          <a:p>
            <a:r>
              <a:rPr lang="en-US" sz="1000" dirty="0" smtClean="0">
                <a:solidFill>
                  <a:srgbClr val="444444"/>
                </a:solidFill>
                <a:latin typeface="Lucida Console"/>
                <a:ea typeface="Helvetica Neue Light"/>
                <a:cs typeface="Lucida Console"/>
                <a:sym typeface="Helvetica Neue Light"/>
              </a:rPr>
              <a:t>}</a:t>
            </a:r>
            <a:endParaRPr lang="en-US" sz="1000" dirty="0">
              <a:solidFill>
                <a:srgbClr val="444444"/>
              </a:solidFill>
              <a:latin typeface="Lucida Console"/>
              <a:ea typeface="Helvetica Neue Light"/>
              <a:cs typeface="Lucida Console"/>
              <a:sym typeface="Helvetica Neue Light"/>
            </a:endParaRPr>
          </a:p>
        </p:txBody>
      </p:sp>
      <p:sp>
        <p:nvSpPr>
          <p:cNvPr id="26" name="Shape 456"/>
          <p:cNvSpPr/>
          <p:nvPr/>
        </p:nvSpPr>
        <p:spPr>
          <a:xfrm flipV="1">
            <a:off x="4571990" y="808144"/>
            <a:ext cx="99" cy="4883560"/>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27" name="Shape 457"/>
          <p:cNvSpPr/>
          <p:nvPr/>
        </p:nvSpPr>
        <p:spPr>
          <a:xfrm>
            <a:off x="4741664" y="856653"/>
            <a:ext cx="4241602" cy="49916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a:bodyPr>
          <a:lstStyle/>
          <a:p>
            <a:pPr defTabSz="584200">
              <a:spcBef>
                <a:spcPts val="1400"/>
              </a:spcBef>
              <a:buFontTx/>
              <a:buNone/>
              <a:defRPr sz="1800" b="0">
                <a:solidFill>
                  <a:srgbClr val="000000"/>
                </a:solidFill>
                <a:uFillTx/>
              </a:defRPr>
            </a:pPr>
            <a:r>
              <a:rPr lang="en-US" sz="1000" b="1" dirty="0">
                <a:solidFill>
                  <a:srgbClr val="444444"/>
                </a:solidFill>
                <a:latin typeface="Lucida Console"/>
                <a:ea typeface="Helvetica Neue Light"/>
                <a:cs typeface="Lucida Console"/>
                <a:sym typeface="Helvetica Neue Light"/>
              </a:rPr>
              <a:t>u::</a:t>
            </a:r>
            <a:r>
              <a:rPr lang="en-US" sz="1000" b="1" dirty="0" smtClean="0">
                <a:solidFill>
                  <a:srgbClr val="444444"/>
                </a:solidFill>
                <a:latin typeface="Lucida Console"/>
                <a:ea typeface="Helvetica Neue Light"/>
                <a:cs typeface="Lucida Console"/>
                <a:sym typeface="Helvetica Neue Light"/>
              </a:rPr>
              <a:t>1001::</a:t>
            </a:r>
            <a:r>
              <a:rPr lang="en-US" sz="1000" b="1" dirty="0" err="1" smtClean="0">
                <a:solidFill>
                  <a:srgbClr val="444444"/>
                </a:solidFill>
                <a:latin typeface="Lucida Console"/>
                <a:ea typeface="Helvetica Neue Light"/>
                <a:cs typeface="Lucida Console"/>
                <a:sym typeface="Helvetica Neue Light"/>
              </a:rPr>
              <a:t>productsviewed</a:t>
            </a:r>
            <a:endParaRPr lang="en-US" sz="1000" b="1" dirty="0" smtClean="0">
              <a:solidFill>
                <a:srgbClr val="444444"/>
              </a:solidFill>
              <a:latin typeface="Lucida Console"/>
              <a:ea typeface="Helvetica Neue Light"/>
              <a:cs typeface="Lucida Console"/>
              <a:sym typeface="Helvetica Neue Light"/>
            </a:endParaRPr>
          </a:p>
          <a:p>
            <a:pPr defTabSz="584200">
              <a:spcBef>
                <a:spcPts val="1400"/>
              </a:spcBef>
              <a:buFontTx/>
              <a:buNone/>
              <a:defRPr sz="1800" b="0">
                <a:solidFill>
                  <a:srgbClr val="000000"/>
                </a:solidFill>
                <a:uFillTx/>
              </a:defRPr>
            </a:pPr>
            <a:endParaRPr lang="en-US" sz="1000" dirty="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a:t>
            </a:r>
          </a:p>
          <a:p>
            <a:r>
              <a:rPr lang="en-US" sz="1000" dirty="0" smtClean="0">
                <a:latin typeface="Lucida Console"/>
                <a:cs typeface="Lucida Console"/>
              </a:rPr>
              <a:t>	"</a:t>
            </a:r>
            <a:r>
              <a:rPr lang="en-US" sz="1000" dirty="0" err="1">
                <a:latin typeface="Lucida Console"/>
                <a:cs typeface="Lucida Console"/>
              </a:rPr>
              <a:t>productsList</a:t>
            </a:r>
            <a:r>
              <a:rPr lang="en-US" sz="1000" dirty="0">
                <a:latin typeface="Lucida Console"/>
                <a:cs typeface="Lucida Console"/>
              </a:rPr>
              <a:t>": [</a:t>
            </a:r>
          </a:p>
          <a:p>
            <a:r>
              <a:rPr lang="en-US" sz="1000" dirty="0" smtClean="0">
                <a:latin typeface="Lucida Console"/>
                <a:cs typeface="Lucida Console"/>
              </a:rPr>
              <a:t>		8, 33, 99, 100</a:t>
            </a:r>
            <a:endParaRPr lang="en-US" sz="1000" dirty="0">
              <a:latin typeface="Lucida Console"/>
              <a:cs typeface="Lucida Console"/>
            </a:endParaRPr>
          </a:p>
          <a:p>
            <a:r>
              <a:rPr lang="en-US" sz="1000" dirty="0" smtClean="0">
                <a:latin typeface="Lucida Console"/>
                <a:cs typeface="Lucida Console"/>
              </a:rPr>
              <a:t>	]</a:t>
            </a:r>
            <a:endParaRPr lang="en-US" sz="1000" dirty="0">
              <a:latin typeface="Lucida Console"/>
              <a:cs typeface="Lucida Console"/>
            </a:endParaRPr>
          </a:p>
          <a:p>
            <a:r>
              <a:rPr lang="en-US" sz="1000" dirty="0" smtClean="0">
                <a:latin typeface="Lucida Console"/>
                <a:cs typeface="Lucida Console"/>
              </a:rPr>
              <a:t>}</a:t>
            </a:r>
            <a:endParaRPr lang="en-US" sz="1000" dirty="0">
              <a:solidFill>
                <a:srgbClr val="444444"/>
              </a:solidFill>
              <a:latin typeface="Lucida Console"/>
              <a:ea typeface="Helvetica Neue Light"/>
              <a:cs typeface="Lucida Console"/>
              <a:sym typeface="Helvetica Neue Light"/>
            </a:endParaRPr>
          </a:p>
        </p:txBody>
      </p:sp>
      <p:sp>
        <p:nvSpPr>
          <p:cNvPr id="5" name="Rectangle 4"/>
          <p:cNvSpPr/>
          <p:nvPr/>
        </p:nvSpPr>
        <p:spPr>
          <a:xfrm>
            <a:off x="4710406" y="2190750"/>
            <a:ext cx="4572000" cy="2092881"/>
          </a:xfrm>
          <a:prstGeom prst="rect">
            <a:avLst/>
          </a:prstGeom>
        </p:spPr>
        <p:txBody>
          <a:bodyPr>
            <a:spAutoFit/>
          </a:bodyPr>
          <a:lstStyle/>
          <a:p>
            <a:endParaRPr lang="en-US" sz="1000" dirty="0">
              <a:latin typeface="Lucida Console"/>
              <a:cs typeface="Lucida Console"/>
            </a:endParaRPr>
          </a:p>
          <a:p>
            <a:endParaRPr lang="en-US" sz="1000" dirty="0">
              <a:solidFill>
                <a:srgbClr val="444444"/>
              </a:solidFill>
              <a:latin typeface="Lucida Console"/>
              <a:ea typeface="Helvetica Neue Light"/>
              <a:cs typeface="Lucida Console"/>
              <a:sym typeface="Helvetica Neue Light"/>
            </a:endParaRPr>
          </a:p>
          <a:p>
            <a:r>
              <a:rPr lang="en-US" sz="1000" dirty="0">
                <a:solidFill>
                  <a:srgbClr val="444444"/>
                </a:solidFill>
                <a:latin typeface="Lucida Console"/>
                <a:ea typeface="Helvetica Neue Light"/>
                <a:cs typeface="Lucida Console"/>
                <a:sym typeface="Helvetica Neue Light"/>
              </a:rPr>
              <a:t>p::8</a:t>
            </a:r>
          </a:p>
          <a:p>
            <a:endParaRPr lang="en-US" sz="1000" dirty="0">
              <a:solidFill>
                <a:srgbClr val="444444"/>
              </a:solidFill>
              <a:latin typeface="Lucida Console"/>
              <a:ea typeface="Helvetica Neue Light"/>
              <a:cs typeface="Lucida Console"/>
              <a:sym typeface="Helvetica Neue Light"/>
            </a:endParaRPr>
          </a:p>
          <a:p>
            <a:r>
              <a:rPr lang="en-US" sz="1000" dirty="0">
                <a:solidFill>
                  <a:srgbClr val="444444"/>
                </a:solidFill>
                <a:latin typeface="Lucida Console"/>
                <a:ea typeface="Helvetica Neue Light"/>
                <a:cs typeface="Lucida Console"/>
                <a:sym typeface="Helvetica Neue Light"/>
              </a:rPr>
              <a:t>{</a:t>
            </a:r>
          </a:p>
          <a:p>
            <a:endParaRPr lang="en-US" sz="1000" dirty="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	id": 1,</a:t>
            </a:r>
          </a:p>
          <a:p>
            <a:r>
              <a:rPr lang="en-US" sz="1000" dirty="0">
                <a:latin typeface="Lucida Console"/>
                <a:cs typeface="Lucida Console"/>
              </a:rPr>
              <a:t>	"name": "T-shirt",</a:t>
            </a:r>
          </a:p>
          <a:p>
            <a:r>
              <a:rPr lang="en-US" sz="1000" dirty="0">
                <a:latin typeface="Lucida Console"/>
                <a:cs typeface="Lucida Console"/>
              </a:rPr>
              <a:t>	"description": "Red Couchbase shirt",</a:t>
            </a:r>
          </a:p>
          <a:p>
            <a:r>
              <a:rPr lang="en-US" sz="1000" dirty="0">
                <a:latin typeface="Lucida Console"/>
                <a:cs typeface="Lucida Console"/>
              </a:rPr>
              <a:t>	"</a:t>
            </a:r>
            <a:r>
              <a:rPr lang="en-US" sz="1000" dirty="0" err="1">
                <a:latin typeface="Lucida Console"/>
                <a:cs typeface="Lucida Console"/>
              </a:rPr>
              <a:t>quantityInStock</a:t>
            </a:r>
            <a:r>
              <a:rPr lang="en-US" sz="1000" dirty="0">
                <a:latin typeface="Lucida Console"/>
                <a:cs typeface="Lucida Console"/>
              </a:rPr>
              <a:t>": 99,</a:t>
            </a:r>
          </a:p>
          <a:p>
            <a:r>
              <a:rPr lang="en-US" sz="1000" dirty="0">
                <a:latin typeface="Lucida Console"/>
                <a:cs typeface="Lucida Console"/>
              </a:rPr>
              <a:t>	"image": "</a:t>
            </a:r>
            <a:r>
              <a:rPr lang="en-US" sz="1000" dirty="0" err="1">
                <a:latin typeface="Lucida Console"/>
                <a:cs typeface="Lucida Console"/>
              </a:rPr>
              <a:t>tshirt.jpg</a:t>
            </a:r>
            <a:r>
              <a:rPr lang="en-US" sz="1000" dirty="0">
                <a:latin typeface="Lucida Console"/>
                <a:cs typeface="Lucida Console"/>
              </a:rPr>
              <a:t>”</a:t>
            </a:r>
          </a:p>
          <a:p>
            <a:r>
              <a:rPr lang="en-US" sz="1000" dirty="0">
                <a:solidFill>
                  <a:srgbClr val="444444"/>
                </a:solidFill>
                <a:latin typeface="Lucida Console"/>
                <a:ea typeface="Helvetica Neue Light"/>
                <a:cs typeface="Lucida Console"/>
                <a:sym typeface="Helvetica Neue Light"/>
              </a:rPr>
              <a:t>}</a:t>
            </a:r>
          </a:p>
          <a:p>
            <a:endParaRPr lang="en-US" sz="1000" dirty="0">
              <a:solidFill>
                <a:srgbClr val="444444"/>
              </a:solidFill>
              <a:latin typeface="Lucida Console"/>
              <a:ea typeface="Helvetica Neue Light"/>
              <a:cs typeface="Lucida Console"/>
              <a:sym typeface="Helvetica Neue Light"/>
            </a:endParaRPr>
          </a:p>
        </p:txBody>
      </p:sp>
    </p:spTree>
    <p:extLst>
      <p:ext uri="{BB962C8B-B14F-4D97-AF65-F5344CB8AC3E}">
        <p14:creationId xmlns:p14="http://schemas.microsoft.com/office/powerpoint/2010/main" val="350310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Compound keys: example</a:t>
            </a:r>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
        <p:nvSpPr>
          <p:cNvPr id="25" name="Shape 455"/>
          <p:cNvSpPr txBox="1">
            <a:spLocks/>
          </p:cNvSpPr>
          <p:nvPr/>
        </p:nvSpPr>
        <p:spPr>
          <a:xfrm>
            <a:off x="339328" y="856653"/>
            <a:ext cx="4241602" cy="2766418"/>
          </a:xfrm>
          <a:prstGeom prst="rect">
            <a:avLst/>
          </a:prstGeom>
          <a:ln>
            <a:miter lim="400000"/>
          </a:ln>
        </p:spPr>
        <p:txBody>
          <a:bodyPr vert="horz" lIns="35718" tIns="35718" rIns="35718" bIns="35718"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584200">
              <a:spcBef>
                <a:spcPts val="1400"/>
              </a:spcBef>
              <a:buFontTx/>
              <a:buNone/>
              <a:defRPr sz="1800" b="0">
                <a:solidFill>
                  <a:srgbClr val="000000"/>
                </a:solidFill>
                <a:uFillTx/>
              </a:defRPr>
            </a:pPr>
            <a:r>
              <a:rPr lang="en-US" sz="1000" b="1" dirty="0" smtClean="0">
                <a:solidFill>
                  <a:srgbClr val="444444"/>
                </a:solidFill>
                <a:latin typeface="Lucida Console"/>
                <a:ea typeface="Helvetica Neue Light"/>
                <a:cs typeface="Lucida Console"/>
                <a:sym typeface="Helvetica Neue Light"/>
              </a:rPr>
              <a:t>u::1001</a:t>
            </a:r>
          </a:p>
          <a:p>
            <a:pPr defTabSz="584200">
              <a:spcBef>
                <a:spcPts val="1400"/>
              </a:spcBef>
              <a:buFontTx/>
              <a:buNone/>
              <a:defRPr sz="1800" b="0">
                <a:solidFill>
                  <a:srgbClr val="000000"/>
                </a:solidFill>
                <a:uFillTx/>
              </a:defRPr>
            </a:pPr>
            <a:endParaRPr lang="en-US" sz="1000" dirty="0" smtClean="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 {</a:t>
            </a:r>
          </a:p>
          <a:p>
            <a:r>
              <a:rPr lang="en-US" sz="1000" dirty="0">
                <a:latin typeface="Lucida Console"/>
                <a:cs typeface="Lucida Console"/>
              </a:rPr>
              <a:t>    "name": </a:t>
            </a:r>
            <a:r>
              <a:rPr lang="en-US" sz="1000" dirty="0" smtClean="0">
                <a:latin typeface="Lucida Console"/>
                <a:cs typeface="Lucida Console"/>
              </a:rPr>
              <a:t>”Nic Raboy"</a:t>
            </a:r>
            <a:r>
              <a:rPr lang="en-US" sz="1000" dirty="0">
                <a:latin typeface="Lucida Console"/>
                <a:cs typeface="Lucida Console"/>
              </a:rPr>
              <a:t>,</a:t>
            </a:r>
          </a:p>
          <a:p>
            <a:r>
              <a:rPr lang="en-US" sz="1000" dirty="0">
                <a:latin typeface="Lucida Console"/>
                <a:cs typeface="Lucida Console"/>
              </a:rPr>
              <a:t>    "email": </a:t>
            </a:r>
            <a:r>
              <a:rPr lang="en-US" sz="1000" dirty="0" smtClean="0">
                <a:latin typeface="Lucida Console"/>
                <a:cs typeface="Lucida Console"/>
              </a:rPr>
              <a:t>”</a:t>
            </a:r>
            <a:r>
              <a:rPr lang="en-US" sz="1000" dirty="0" err="1" smtClean="0">
                <a:latin typeface="Lucida Console"/>
                <a:cs typeface="Lucida Console"/>
              </a:rPr>
              <a:t>nic@</a:t>
            </a:r>
            <a:r>
              <a:rPr lang="en-US" sz="1000" dirty="0" err="1">
                <a:latin typeface="Lucida Console"/>
                <a:cs typeface="Lucida Console"/>
              </a:rPr>
              <a:t>couchbase.com</a:t>
            </a:r>
            <a:r>
              <a:rPr lang="en-US" sz="1000" dirty="0">
                <a:latin typeface="Lucida Console"/>
                <a:cs typeface="Lucida Console"/>
              </a:rPr>
              <a:t>",</a:t>
            </a:r>
          </a:p>
          <a:p>
            <a:r>
              <a:rPr lang="en-US" sz="1000" dirty="0">
                <a:latin typeface="Lucida Console"/>
                <a:cs typeface="Lucida Console"/>
              </a:rPr>
              <a:t>    "address": </a:t>
            </a:r>
            <a:r>
              <a:rPr lang="en-US" sz="1000" dirty="0" smtClean="0">
                <a:latin typeface="Lucida Console"/>
                <a:cs typeface="Lucida Console"/>
              </a:rPr>
              <a:t>”450 Mission Street"</a:t>
            </a:r>
            <a:r>
              <a:rPr lang="en-US" sz="1000" dirty="0">
                <a:latin typeface="Lucida Console"/>
                <a:cs typeface="Lucida Console"/>
              </a:rPr>
              <a:t>,</a:t>
            </a:r>
          </a:p>
          <a:p>
            <a:r>
              <a:rPr lang="en-US" sz="1000" dirty="0">
                <a:latin typeface="Lucida Console"/>
                <a:cs typeface="Lucida Console"/>
              </a:rPr>
              <a:t>    "city": </a:t>
            </a:r>
            <a:r>
              <a:rPr lang="en-US" sz="1000" dirty="0" smtClean="0">
                <a:latin typeface="Lucida Console"/>
                <a:cs typeface="Lucida Console"/>
              </a:rPr>
              <a:t>”San Francisco"</a:t>
            </a:r>
            <a:r>
              <a:rPr lang="en-US" sz="1000" dirty="0">
                <a:latin typeface="Lucida Console"/>
                <a:cs typeface="Lucida Console"/>
              </a:rPr>
              <a:t>,</a:t>
            </a:r>
          </a:p>
          <a:p>
            <a:r>
              <a:rPr lang="en-US" sz="1000" dirty="0">
                <a:latin typeface="Lucida Console"/>
                <a:cs typeface="Lucida Console"/>
              </a:rPr>
              <a:t>    "</a:t>
            </a:r>
            <a:r>
              <a:rPr lang="en-US" sz="1000" dirty="0" err="1">
                <a:latin typeface="Lucida Console"/>
                <a:cs typeface="Lucida Console"/>
              </a:rPr>
              <a:t>postCode</a:t>
            </a:r>
            <a:r>
              <a:rPr lang="en-US" sz="1000" dirty="0">
                <a:latin typeface="Lucida Console"/>
                <a:cs typeface="Lucida Console"/>
              </a:rPr>
              <a:t>": </a:t>
            </a:r>
            <a:r>
              <a:rPr lang="en-US" sz="1000" dirty="0" smtClean="0">
                <a:latin typeface="Lucida Console"/>
                <a:cs typeface="Lucida Console"/>
              </a:rPr>
              <a:t>”94105"</a:t>
            </a:r>
            <a:r>
              <a:rPr lang="en-US" sz="1000" dirty="0">
                <a:latin typeface="Lucida Console"/>
                <a:cs typeface="Lucida Console"/>
              </a:rPr>
              <a:t>,</a:t>
            </a:r>
          </a:p>
          <a:p>
            <a:r>
              <a:rPr lang="en-US" sz="1000" dirty="0" smtClean="0">
                <a:latin typeface="Lucida Console"/>
                <a:cs typeface="Lucida Console"/>
              </a:rPr>
              <a:t>    "</a:t>
            </a:r>
            <a:r>
              <a:rPr lang="en-US" sz="1000" dirty="0">
                <a:latin typeface="Lucida Console"/>
                <a:cs typeface="Lucida Console"/>
              </a:rPr>
              <a:t>orders": [ 1, 9, 698, 32 </a:t>
            </a:r>
            <a:r>
              <a:rPr lang="en-US" sz="1000" dirty="0" smtClean="0">
                <a:latin typeface="Lucida Console"/>
                <a:cs typeface="Lucida Console"/>
              </a:rPr>
              <a:t>]</a:t>
            </a:r>
          </a:p>
          <a:p>
            <a:r>
              <a:rPr lang="en-US" sz="1000" dirty="0" smtClean="0">
                <a:solidFill>
                  <a:srgbClr val="444444"/>
                </a:solidFill>
                <a:latin typeface="Lucida Console"/>
                <a:ea typeface="Helvetica Neue Light"/>
                <a:cs typeface="Lucida Console"/>
                <a:sym typeface="Helvetica Neue Light"/>
              </a:rPr>
              <a:t>}</a:t>
            </a:r>
            <a:endParaRPr lang="en-US" sz="1000" dirty="0">
              <a:solidFill>
                <a:srgbClr val="444444"/>
              </a:solidFill>
              <a:latin typeface="Lucida Console"/>
              <a:ea typeface="Helvetica Neue Light"/>
              <a:cs typeface="Lucida Console"/>
              <a:sym typeface="Helvetica Neue Light"/>
            </a:endParaRPr>
          </a:p>
        </p:txBody>
      </p:sp>
      <p:sp>
        <p:nvSpPr>
          <p:cNvPr id="26" name="Shape 456"/>
          <p:cNvSpPr/>
          <p:nvPr/>
        </p:nvSpPr>
        <p:spPr>
          <a:xfrm flipV="1">
            <a:off x="4571990" y="808144"/>
            <a:ext cx="99" cy="4883560"/>
          </a:xfrm>
          <a:prstGeom prst="line">
            <a:avLst/>
          </a:prstGeom>
          <a:ln w="12700">
            <a:solidFill/>
            <a:custDash>
              <a:ds d="100000" sp="200000"/>
            </a:custDash>
            <a:miter lim="400000"/>
          </a:ln>
        </p:spPr>
        <p:txBody>
          <a:bodyPr lIns="35718" tIns="35718" rIns="35718" bIns="35718" anchor="ctr"/>
          <a:lstStyle/>
          <a:p>
            <a:pPr lvl="0" defTabSz="457200">
              <a:buClrTx/>
              <a:defRPr sz="800">
                <a:solidFill>
                  <a:srgbClr val="000000"/>
                </a:solidFill>
                <a:uFillTx/>
                <a:latin typeface="Helvetica"/>
                <a:ea typeface="Helvetica"/>
                <a:cs typeface="Helvetica"/>
                <a:sym typeface="Helvetica"/>
              </a:defRPr>
            </a:pPr>
            <a:endParaRPr/>
          </a:p>
        </p:txBody>
      </p:sp>
      <p:sp>
        <p:nvSpPr>
          <p:cNvPr id="27" name="Shape 457"/>
          <p:cNvSpPr/>
          <p:nvPr/>
        </p:nvSpPr>
        <p:spPr>
          <a:xfrm>
            <a:off x="4741664" y="856653"/>
            <a:ext cx="4241602" cy="4991697"/>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ormAutofit/>
          </a:bodyPr>
          <a:lstStyle/>
          <a:p>
            <a:pPr defTabSz="584200">
              <a:spcBef>
                <a:spcPts val="1400"/>
              </a:spcBef>
              <a:buFontTx/>
              <a:buNone/>
              <a:defRPr sz="1800" b="0">
                <a:solidFill>
                  <a:srgbClr val="000000"/>
                </a:solidFill>
                <a:uFillTx/>
              </a:defRPr>
            </a:pPr>
            <a:r>
              <a:rPr lang="en-US" sz="1000" b="1" dirty="0">
                <a:solidFill>
                  <a:srgbClr val="444444"/>
                </a:solidFill>
                <a:latin typeface="Lucida Console"/>
                <a:ea typeface="Helvetica Neue Light"/>
                <a:cs typeface="Lucida Console"/>
                <a:sym typeface="Helvetica Neue Light"/>
              </a:rPr>
              <a:t>u::</a:t>
            </a:r>
            <a:r>
              <a:rPr lang="en-US" sz="1000" b="1" dirty="0" smtClean="0">
                <a:solidFill>
                  <a:srgbClr val="444444"/>
                </a:solidFill>
                <a:latin typeface="Lucida Console"/>
                <a:ea typeface="Helvetica Neue Light"/>
                <a:cs typeface="Lucida Console"/>
                <a:sym typeface="Helvetica Neue Light"/>
              </a:rPr>
              <a:t>1001::</a:t>
            </a:r>
            <a:r>
              <a:rPr lang="en-US" sz="1000" b="1" dirty="0" err="1" smtClean="0">
                <a:solidFill>
                  <a:srgbClr val="444444"/>
                </a:solidFill>
                <a:latin typeface="Lucida Console"/>
                <a:ea typeface="Helvetica Neue Light"/>
                <a:cs typeface="Lucida Console"/>
                <a:sym typeface="Helvetica Neue Light"/>
              </a:rPr>
              <a:t>productsviewed</a:t>
            </a:r>
            <a:endParaRPr lang="en-US" sz="1000" b="1" dirty="0" smtClean="0">
              <a:solidFill>
                <a:srgbClr val="444444"/>
              </a:solidFill>
              <a:latin typeface="Lucida Console"/>
              <a:ea typeface="Helvetica Neue Light"/>
              <a:cs typeface="Lucida Console"/>
              <a:sym typeface="Helvetica Neue Light"/>
            </a:endParaRPr>
          </a:p>
          <a:p>
            <a:pPr defTabSz="584200">
              <a:spcBef>
                <a:spcPts val="1400"/>
              </a:spcBef>
              <a:buFontTx/>
              <a:buNone/>
              <a:defRPr sz="1800" b="0">
                <a:solidFill>
                  <a:srgbClr val="000000"/>
                </a:solidFill>
                <a:uFillTx/>
              </a:defRPr>
            </a:pPr>
            <a:endParaRPr lang="en-US" sz="1000" dirty="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a:t>
            </a:r>
          </a:p>
          <a:p>
            <a:r>
              <a:rPr lang="en-US" sz="1000" dirty="0" smtClean="0">
                <a:latin typeface="Lucida Console"/>
                <a:cs typeface="Lucida Console"/>
              </a:rPr>
              <a:t>	"</a:t>
            </a:r>
            <a:r>
              <a:rPr lang="en-US" sz="1000" dirty="0" err="1">
                <a:latin typeface="Lucida Console"/>
                <a:cs typeface="Lucida Console"/>
              </a:rPr>
              <a:t>productsList</a:t>
            </a:r>
            <a:r>
              <a:rPr lang="en-US" sz="1000" dirty="0">
                <a:latin typeface="Lucida Console"/>
                <a:cs typeface="Lucida Console"/>
              </a:rPr>
              <a:t>": [</a:t>
            </a:r>
          </a:p>
          <a:p>
            <a:r>
              <a:rPr lang="en-US" sz="1000" dirty="0" smtClean="0">
                <a:latin typeface="Lucida Console"/>
                <a:cs typeface="Lucida Console"/>
              </a:rPr>
              <a:t>		8, 33, 99, 100</a:t>
            </a:r>
            <a:endParaRPr lang="en-US" sz="1000" dirty="0">
              <a:latin typeface="Lucida Console"/>
              <a:cs typeface="Lucida Console"/>
            </a:endParaRPr>
          </a:p>
          <a:p>
            <a:r>
              <a:rPr lang="en-US" sz="1000" dirty="0" smtClean="0">
                <a:latin typeface="Lucida Console"/>
                <a:cs typeface="Lucida Console"/>
              </a:rPr>
              <a:t>	]</a:t>
            </a:r>
            <a:endParaRPr lang="en-US" sz="1000" dirty="0">
              <a:latin typeface="Lucida Console"/>
              <a:cs typeface="Lucida Console"/>
            </a:endParaRPr>
          </a:p>
          <a:p>
            <a:r>
              <a:rPr lang="en-US" sz="1000" dirty="0" smtClean="0">
                <a:latin typeface="Lucida Console"/>
                <a:cs typeface="Lucida Console"/>
              </a:rPr>
              <a:t>}</a:t>
            </a:r>
            <a:endParaRPr lang="en-US" sz="1000" dirty="0">
              <a:solidFill>
                <a:srgbClr val="444444"/>
              </a:solidFill>
              <a:latin typeface="Lucida Console"/>
              <a:ea typeface="Helvetica Neue Light"/>
              <a:cs typeface="Lucida Console"/>
              <a:sym typeface="Helvetica Neue Light"/>
            </a:endParaRPr>
          </a:p>
        </p:txBody>
      </p:sp>
      <p:sp>
        <p:nvSpPr>
          <p:cNvPr id="5" name="Rectangle 4"/>
          <p:cNvSpPr/>
          <p:nvPr/>
        </p:nvSpPr>
        <p:spPr>
          <a:xfrm>
            <a:off x="4710406" y="2190750"/>
            <a:ext cx="4572000" cy="1785104"/>
          </a:xfrm>
          <a:prstGeom prst="rect">
            <a:avLst/>
          </a:prstGeom>
        </p:spPr>
        <p:txBody>
          <a:bodyPr>
            <a:spAutoFit/>
          </a:bodyPr>
          <a:lstStyle/>
          <a:p>
            <a:endParaRPr lang="en-US" sz="1000" dirty="0">
              <a:latin typeface="Lucida Console"/>
              <a:cs typeface="Lucida Console"/>
            </a:endParaRPr>
          </a:p>
          <a:p>
            <a:endParaRPr lang="en-US" sz="1000" dirty="0">
              <a:solidFill>
                <a:srgbClr val="444444"/>
              </a:solidFill>
              <a:latin typeface="Lucida Console"/>
              <a:ea typeface="Helvetica Neue Light"/>
              <a:cs typeface="Lucida Console"/>
              <a:sym typeface="Helvetica Neue Light"/>
            </a:endParaRPr>
          </a:p>
          <a:p>
            <a:r>
              <a:rPr lang="en-US" sz="1000" dirty="0">
                <a:solidFill>
                  <a:srgbClr val="444444"/>
                </a:solidFill>
                <a:latin typeface="Lucida Console"/>
                <a:ea typeface="Helvetica Neue Light"/>
                <a:cs typeface="Lucida Console"/>
                <a:sym typeface="Helvetica Neue Light"/>
              </a:rPr>
              <a:t>p::8</a:t>
            </a:r>
          </a:p>
          <a:p>
            <a:endParaRPr lang="en-US" sz="1000" dirty="0">
              <a:solidFill>
                <a:srgbClr val="444444"/>
              </a:solidFill>
              <a:latin typeface="Lucida Console"/>
              <a:ea typeface="Helvetica Neue Light"/>
              <a:cs typeface="Lucida Console"/>
              <a:sym typeface="Helvetica Neue Light"/>
            </a:endParaRPr>
          </a:p>
          <a:p>
            <a:r>
              <a:rPr lang="en-US" sz="1000" dirty="0">
                <a:solidFill>
                  <a:srgbClr val="444444"/>
                </a:solidFill>
                <a:latin typeface="Lucida Console"/>
                <a:ea typeface="Helvetica Neue Light"/>
                <a:cs typeface="Lucida Console"/>
                <a:sym typeface="Helvetica Neue Light"/>
              </a:rPr>
              <a:t>{</a:t>
            </a:r>
          </a:p>
          <a:p>
            <a:endParaRPr lang="en-US" sz="1000" dirty="0">
              <a:solidFill>
                <a:srgbClr val="444444"/>
              </a:solidFill>
              <a:latin typeface="Lucida Console"/>
              <a:ea typeface="Helvetica Neue Light"/>
              <a:cs typeface="Lucida Console"/>
              <a:sym typeface="Helvetica Neue Light"/>
            </a:endParaRPr>
          </a:p>
          <a:p>
            <a:r>
              <a:rPr lang="en-US" sz="1000" dirty="0">
                <a:latin typeface="Lucida Console"/>
                <a:cs typeface="Lucida Console"/>
              </a:rPr>
              <a:t>	id": 1,</a:t>
            </a:r>
          </a:p>
          <a:p>
            <a:r>
              <a:rPr lang="en-US" sz="1000" dirty="0">
                <a:latin typeface="Lucida Console"/>
                <a:cs typeface="Lucida Console"/>
              </a:rPr>
              <a:t>	"name": "T-shirt",</a:t>
            </a:r>
          </a:p>
          <a:p>
            <a:r>
              <a:rPr lang="en-US" sz="1000" dirty="0">
                <a:latin typeface="Lucida Console"/>
                <a:cs typeface="Lucida Console"/>
              </a:rPr>
              <a:t>	"description": "Red Couchbase shirt",</a:t>
            </a:r>
          </a:p>
          <a:p>
            <a:r>
              <a:rPr lang="en-US" sz="1000" dirty="0">
                <a:latin typeface="Lucida Console"/>
                <a:cs typeface="Lucida Console"/>
              </a:rPr>
              <a:t>	"</a:t>
            </a:r>
            <a:r>
              <a:rPr lang="en-US" sz="1000" dirty="0" err="1">
                <a:latin typeface="Lucida Console"/>
                <a:cs typeface="Lucida Console"/>
              </a:rPr>
              <a:t>quantityInStock</a:t>
            </a:r>
            <a:r>
              <a:rPr lang="en-US" sz="1000" dirty="0">
                <a:latin typeface="Lucida Console"/>
                <a:cs typeface="Lucida Console"/>
              </a:rPr>
              <a:t>": </a:t>
            </a:r>
            <a:r>
              <a:rPr lang="en-US" sz="1000" dirty="0" smtClean="0">
                <a:latin typeface="Lucida Console"/>
                <a:cs typeface="Lucida Console"/>
              </a:rPr>
              <a:t>99</a:t>
            </a:r>
          </a:p>
          <a:p>
            <a:r>
              <a:rPr lang="en-US" sz="1000" dirty="0">
                <a:solidFill>
                  <a:srgbClr val="444444"/>
                </a:solidFill>
                <a:latin typeface="Lucida Console"/>
                <a:ea typeface="Helvetica Neue Light"/>
                <a:cs typeface="Lucida Console"/>
                <a:sym typeface="Helvetica Neue Light"/>
              </a:rPr>
              <a:t>}</a:t>
            </a:r>
          </a:p>
        </p:txBody>
      </p:sp>
      <p:sp>
        <p:nvSpPr>
          <p:cNvPr id="8" name="Rectangle 7"/>
          <p:cNvSpPr/>
          <p:nvPr/>
        </p:nvSpPr>
        <p:spPr>
          <a:xfrm>
            <a:off x="4750569" y="4283631"/>
            <a:ext cx="3352800" cy="553998"/>
          </a:xfrm>
          <a:prstGeom prst="rect">
            <a:avLst/>
          </a:prstGeom>
        </p:spPr>
        <p:txBody>
          <a:bodyPr wrap="square">
            <a:spAutoFit/>
          </a:bodyPr>
          <a:lstStyle/>
          <a:p>
            <a:r>
              <a:rPr lang="en-US" sz="1000" dirty="0">
                <a:solidFill>
                  <a:srgbClr val="444444"/>
                </a:solidFill>
                <a:latin typeface="Lucida Console"/>
                <a:ea typeface="Helvetica Neue Light"/>
                <a:cs typeface="Lucida Console"/>
                <a:sym typeface="Helvetica Neue Light"/>
              </a:rPr>
              <a:t>p::8::</a:t>
            </a:r>
            <a:r>
              <a:rPr lang="en-US" sz="1000" dirty="0" err="1">
                <a:solidFill>
                  <a:srgbClr val="444444"/>
                </a:solidFill>
                <a:latin typeface="Lucida Console"/>
                <a:ea typeface="Helvetica Neue Light"/>
                <a:cs typeface="Lucida Console"/>
                <a:sym typeface="Helvetica Neue Light"/>
              </a:rPr>
              <a:t>img</a:t>
            </a:r>
            <a:endParaRPr lang="en-US" sz="1000" dirty="0">
              <a:solidFill>
                <a:srgbClr val="444444"/>
              </a:solidFill>
              <a:latin typeface="Lucida Console"/>
              <a:ea typeface="Helvetica Neue Light"/>
              <a:cs typeface="Lucida Console"/>
              <a:sym typeface="Helvetica Neue Light"/>
            </a:endParaRPr>
          </a:p>
          <a:p>
            <a:endParaRPr lang="en-US" sz="1000" dirty="0">
              <a:solidFill>
                <a:srgbClr val="444444"/>
              </a:solidFill>
              <a:latin typeface="Lucida Console"/>
              <a:ea typeface="Helvetica Neue Light"/>
              <a:cs typeface="Lucida Console"/>
              <a:sym typeface="Helvetica Neue Light"/>
            </a:endParaRPr>
          </a:p>
          <a:p>
            <a:r>
              <a:rPr lang="en-US" sz="1000" dirty="0">
                <a:solidFill>
                  <a:srgbClr val="444444"/>
                </a:solidFill>
                <a:latin typeface="Lucida Console"/>
                <a:ea typeface="Helvetica Neue Light"/>
                <a:cs typeface="Lucida Console"/>
                <a:sym typeface="Helvetica Neue Light"/>
              </a:rPr>
              <a:t>	“http://</a:t>
            </a:r>
            <a:r>
              <a:rPr lang="en-US" sz="1000" dirty="0" err="1">
                <a:solidFill>
                  <a:srgbClr val="444444"/>
                </a:solidFill>
                <a:latin typeface="Lucida Console"/>
                <a:ea typeface="Helvetica Neue Light"/>
                <a:cs typeface="Lucida Console"/>
                <a:sym typeface="Helvetica Neue Light"/>
              </a:rPr>
              <a:t>someurl.com</a:t>
            </a:r>
            <a:r>
              <a:rPr lang="en-US" sz="1000" dirty="0">
                <a:solidFill>
                  <a:srgbClr val="444444"/>
                </a:solidFill>
                <a:latin typeface="Lucida Console"/>
                <a:ea typeface="Helvetica Neue Light"/>
                <a:cs typeface="Lucida Console"/>
                <a:sym typeface="Helvetica Neue Light"/>
              </a:rPr>
              <a:t>/</a:t>
            </a:r>
            <a:r>
              <a:rPr lang="en-US" sz="1000" dirty="0" err="1">
                <a:solidFill>
                  <a:srgbClr val="444444"/>
                </a:solidFill>
                <a:latin typeface="Lucida Console"/>
                <a:ea typeface="Helvetica Neue Light"/>
                <a:cs typeface="Lucida Console"/>
                <a:sym typeface="Helvetica Neue Light"/>
              </a:rPr>
              <a:t>tshirt.jpg</a:t>
            </a:r>
            <a:r>
              <a:rPr lang="en-US" sz="1000" dirty="0">
                <a:solidFill>
                  <a:srgbClr val="444444"/>
                </a:solidFill>
                <a:latin typeface="Lucida Console"/>
                <a:ea typeface="Helvetica Neue Light"/>
                <a:cs typeface="Lucida Console"/>
                <a:sym typeface="Helvetica Neue Light"/>
              </a:rPr>
              <a:t>”</a:t>
            </a:r>
          </a:p>
        </p:txBody>
      </p:sp>
    </p:spTree>
    <p:extLst>
      <p:ext uri="{BB962C8B-B14F-4D97-AF65-F5344CB8AC3E}">
        <p14:creationId xmlns:p14="http://schemas.microsoft.com/office/powerpoint/2010/main" val="3070906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Three ways to build a key</a:t>
            </a:r>
            <a:endParaRPr lang="en-US" dirty="0"/>
          </a:p>
        </p:txBody>
      </p:sp>
      <p:sp>
        <p:nvSpPr>
          <p:cNvPr id="2" name="Content Placeholder 1"/>
          <p:cNvSpPr>
            <a:spLocks noGrp="1"/>
          </p:cNvSpPr>
          <p:nvPr>
            <p:ph idx="1"/>
          </p:nvPr>
        </p:nvSpPr>
        <p:spPr/>
        <p:txBody>
          <a:bodyPr/>
          <a:lstStyle/>
          <a:p>
            <a:pPr lvl="1">
              <a:spcBef>
                <a:spcPts val="1032"/>
              </a:spcBef>
            </a:pPr>
            <a:r>
              <a:rPr lang="en-US" dirty="0" smtClean="0"/>
              <a:t>Human readable/deterministic: </a:t>
            </a:r>
            <a:r>
              <a:rPr lang="en-US" b="0" dirty="0" smtClean="0"/>
              <a:t>e.g. an email address</a:t>
            </a:r>
          </a:p>
          <a:p>
            <a:pPr lvl="1">
              <a:spcBef>
                <a:spcPts val="1032"/>
              </a:spcBef>
            </a:pPr>
            <a:r>
              <a:rPr lang="en-US" dirty="0" smtClean="0"/>
              <a:t>Computer generated/random: </a:t>
            </a:r>
            <a:r>
              <a:rPr lang="en-US" b="0" dirty="0" smtClean="0"/>
              <a:t>e.g. UUID</a:t>
            </a:r>
          </a:p>
          <a:p>
            <a:pPr lvl="1">
              <a:spcBef>
                <a:spcPts val="1032"/>
              </a:spcBef>
            </a:pPr>
            <a:r>
              <a:rPr lang="en-US" dirty="0" smtClean="0"/>
              <a:t>Compound:</a:t>
            </a:r>
            <a:r>
              <a:rPr lang="en-US" b="0" dirty="0" smtClean="0"/>
              <a:t> e.g. UUID with a deterministic portion</a:t>
            </a:r>
            <a:endParaRPr lang="en-US" dirty="0" smtClean="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Tree>
    <p:extLst>
      <p:ext uri="{BB962C8B-B14F-4D97-AF65-F5344CB8AC3E}">
        <p14:creationId xmlns:p14="http://schemas.microsoft.com/office/powerpoint/2010/main" val="8728398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859" y="2279362"/>
            <a:ext cx="5326298" cy="584776"/>
          </a:xfrm>
          <a:prstGeom prst="rect">
            <a:avLst/>
          </a:prstGeom>
          <a:noFill/>
        </p:spPr>
        <p:txBody>
          <a:bodyPr wrap="none" rtlCol="0">
            <a:spAutoFit/>
          </a:bodyPr>
          <a:lstStyle/>
          <a:p>
            <a:pPr algn="ctr"/>
            <a:r>
              <a:rPr lang="en-US" sz="3200" b="1" dirty="0" smtClean="0">
                <a:solidFill>
                  <a:schemeClr val="accent2"/>
                </a:solidFill>
              </a:rPr>
              <a:t>How Do We Query This Data?</a:t>
            </a:r>
          </a:p>
        </p:txBody>
      </p:sp>
    </p:spTree>
    <p:extLst>
      <p:ext uri="{BB962C8B-B14F-4D97-AF65-F5344CB8AC3E}">
        <p14:creationId xmlns:p14="http://schemas.microsoft.com/office/powerpoint/2010/main" val="39109983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Querying the JSON profile</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34</a:t>
            </a:fld>
            <a:endParaRPr lang="en-US">
              <a:latin typeface="Corbel"/>
            </a:endParaRPr>
          </a:p>
        </p:txBody>
      </p:sp>
      <p:sp>
        <p:nvSpPr>
          <p:cNvPr id="7" name="Rectangle 6"/>
          <p:cNvSpPr/>
          <p:nvPr/>
        </p:nvSpPr>
        <p:spPr>
          <a:xfrm>
            <a:off x="466344" y="1813180"/>
            <a:ext cx="5798382" cy="1200329"/>
          </a:xfrm>
          <a:prstGeom prst="rect">
            <a:avLst/>
          </a:prstGeom>
        </p:spPr>
        <p:txBody>
          <a:bodyPr wrap="none">
            <a:spAutoFit/>
          </a:bodyPr>
          <a:lstStyle/>
          <a:p>
            <a:pPr marL="285750" indent="-285750">
              <a:buFont typeface="Arial" charset="0"/>
              <a:buChar char="•"/>
            </a:pPr>
            <a:r>
              <a:rPr lang="en-GB" dirty="0" smtClean="0">
                <a:solidFill>
                  <a:schemeClr val="accent1"/>
                </a:solidFill>
                <a:latin typeface="Calibri" charset="0"/>
                <a:ea typeface="Calibri" charset="0"/>
                <a:cs typeface="Calibri" charset="0"/>
              </a:rPr>
              <a:t>Look-up documents: i.e. manual secondary indexing (2i)</a:t>
            </a:r>
          </a:p>
          <a:p>
            <a:pPr marL="285750" indent="-285750">
              <a:buFont typeface="Arial" charset="0"/>
              <a:buChar char="•"/>
            </a:pPr>
            <a:r>
              <a:rPr lang="en-GB" dirty="0" err="1" smtClean="0">
                <a:solidFill>
                  <a:schemeClr val="accent1"/>
                </a:solidFill>
                <a:latin typeface="Calibri" charset="0"/>
                <a:ea typeface="Calibri" charset="0"/>
                <a:cs typeface="Calibri" charset="0"/>
              </a:rPr>
              <a:t>Couchbase</a:t>
            </a:r>
            <a:r>
              <a:rPr lang="en-GB" dirty="0" smtClean="0">
                <a:solidFill>
                  <a:schemeClr val="accent1"/>
                </a:solidFill>
                <a:latin typeface="Calibri" charset="0"/>
                <a:ea typeface="Calibri" charset="0"/>
                <a:cs typeface="Calibri" charset="0"/>
              </a:rPr>
              <a:t> views: i.e. automated </a:t>
            </a:r>
            <a:r>
              <a:rPr lang="en-GB" dirty="0">
                <a:solidFill>
                  <a:schemeClr val="accent1"/>
                </a:solidFill>
                <a:latin typeface="Calibri" charset="0"/>
                <a:ea typeface="Calibri" charset="0"/>
                <a:cs typeface="Calibri" charset="0"/>
              </a:rPr>
              <a:t>secondary </a:t>
            </a:r>
            <a:r>
              <a:rPr lang="en-GB" dirty="0" smtClean="0">
                <a:solidFill>
                  <a:schemeClr val="accent1"/>
                </a:solidFill>
                <a:latin typeface="Calibri" charset="0"/>
                <a:ea typeface="Calibri" charset="0"/>
                <a:cs typeface="Calibri" charset="0"/>
              </a:rPr>
              <a:t>indexing (2i)</a:t>
            </a:r>
          </a:p>
          <a:p>
            <a:pPr marL="285750" indent="-285750">
              <a:buFont typeface="Arial" charset="0"/>
              <a:buChar char="•"/>
            </a:pPr>
            <a:r>
              <a:rPr lang="en-GB" dirty="0" smtClean="0">
                <a:solidFill>
                  <a:schemeClr val="accent1"/>
                </a:solidFill>
                <a:latin typeface="Calibri" charset="0"/>
                <a:ea typeface="Calibri" charset="0"/>
                <a:cs typeface="Calibri" charset="0"/>
              </a:rPr>
              <a:t>N1QL</a:t>
            </a:r>
          </a:p>
          <a:p>
            <a:pPr marL="285750" indent="-285750">
              <a:buFont typeface="Arial" charset="0"/>
              <a:buChar char="•"/>
            </a:pPr>
            <a:endParaRPr lang="en-GB" dirty="0" smtClean="0">
              <a:solidFill>
                <a:schemeClr val="accent1"/>
              </a:solidFill>
              <a:latin typeface="Calibri" charset="0"/>
              <a:ea typeface="Calibri" charset="0"/>
              <a:cs typeface="Calibri" charset="0"/>
            </a:endParaRPr>
          </a:p>
        </p:txBody>
      </p:sp>
    </p:spTree>
    <p:extLst>
      <p:ext uri="{BB962C8B-B14F-4D97-AF65-F5344CB8AC3E}">
        <p14:creationId xmlns:p14="http://schemas.microsoft.com/office/powerpoint/2010/main" val="722420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Manual 2i</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35</a:t>
            </a:fld>
            <a:endParaRPr lang="en-US">
              <a:latin typeface="Corbe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1634781"/>
            <a:ext cx="6976872" cy="203299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44" y="627081"/>
            <a:ext cx="7443216" cy="113696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45" y="1873009"/>
            <a:ext cx="5596127" cy="2843151"/>
          </a:xfrm>
          <a:prstGeom prst="rect">
            <a:avLst/>
          </a:prstGeom>
        </p:spPr>
      </p:pic>
    </p:spTree>
    <p:extLst>
      <p:ext uri="{BB962C8B-B14F-4D97-AF65-F5344CB8AC3E}">
        <p14:creationId xmlns:p14="http://schemas.microsoft.com/office/powerpoint/2010/main" val="4194455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50000">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14:bounceEnd="50000">
                                          <p:cBhvr additive="base">
                                            <p:cTn id="13"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2" presetClass="exit" presetSubtype="2" accel="50000" fill="hold" nodeType="with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1+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14:presetBounceEnd="5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50000">
                                          <p:cBhvr additive="base">
                                            <p:cTn id="23" dur="5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2" accel="50000" fill="hold" nodeType="clickEffect">
                                      <p:stCondLst>
                                        <p:cond delay="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ppt_y"/>
                                              </p:val>
                                            </p:tav>
                                          </p:tavLst>
                                        </p:anim>
                                        <p:set>
                                          <p:cBhvr>
                                            <p:cTn id="30" dur="1" fill="hold">
                                              <p:stCondLst>
                                                <p:cond delay="499"/>
                                              </p:stCondLst>
                                            </p:cTn>
                                            <p:tgtEl>
                                              <p:spTgt spid="8"/>
                                            </p:tgtEl>
                                            <p:attrNameLst>
                                              <p:attrName>style.visibility</p:attrName>
                                            </p:attrNameLst>
                                          </p:cBhvr>
                                          <p:to>
                                            <p:strVal val="hidden"/>
                                          </p:to>
                                        </p:set>
                                      </p:childTnLst>
                                    </p:cTn>
                                  </p:par>
                                  <p:par>
                                    <p:cTn id="31" presetID="2" presetClass="exit" presetSubtype="2" accel="50000" fill="hold" nodeType="withEffect">
                                      <p:stCondLst>
                                        <p:cond delay="0"/>
                                      </p:stCondLst>
                                      <p:childTnLst>
                                        <p:anim calcmode="lin" valueType="num">
                                          <p:cBhvr additive="base">
                                            <p:cTn id="32" dur="500"/>
                                            <p:tgtEl>
                                              <p:spTgt spid="9"/>
                                            </p:tgtEl>
                                            <p:attrNameLst>
                                              <p:attrName>ppt_x</p:attrName>
                                            </p:attrNameLst>
                                          </p:cBhvr>
                                          <p:tavLst>
                                            <p:tav tm="0">
                                              <p:val>
                                                <p:strVal val="ppt_x"/>
                                              </p:val>
                                            </p:tav>
                                            <p:tav tm="100000">
                                              <p:val>
                                                <p:strVal val="1+ppt_w/2"/>
                                              </p:val>
                                            </p:tav>
                                          </p:tavLst>
                                        </p:anim>
                                        <p:anim calcmode="lin" valueType="num">
                                          <p:cBhvr additive="base">
                                            <p:cTn id="33" dur="500"/>
                                            <p:tgtEl>
                                              <p:spTgt spid="9"/>
                                            </p:tgtEl>
                                            <p:attrNameLst>
                                              <p:attrName>ppt_y</p:attrName>
                                            </p:attrNameLst>
                                          </p:cBhvr>
                                          <p:tavLst>
                                            <p:tav tm="0">
                                              <p:val>
                                                <p:strVal val="ppt_y"/>
                                              </p:val>
                                            </p:tav>
                                            <p:tav tm="100000">
                                              <p:val>
                                                <p:strVal val="ppt_y"/>
                                              </p:val>
                                            </p:tav>
                                          </p:tavLst>
                                        </p:anim>
                                        <p:set>
                                          <p:cBhvr>
                                            <p:cTn id="3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2" presetClass="exit" presetSubtype="2" accel="50000" fill="hold" nodeType="with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1+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2" accel="50000" fill="hold" nodeType="clickEffect">
                                      <p:stCondLst>
                                        <p:cond delay="0"/>
                                      </p:stCondLst>
                                      <p:childTnLst>
                                        <p:anim calcmode="lin" valueType="num">
                                          <p:cBhvr additive="base">
                                            <p:cTn id="28" dur="500"/>
                                            <p:tgtEl>
                                              <p:spTgt spid="8"/>
                                            </p:tgtEl>
                                            <p:attrNameLst>
                                              <p:attrName>ppt_x</p:attrName>
                                            </p:attrNameLst>
                                          </p:cBhvr>
                                          <p:tavLst>
                                            <p:tav tm="0">
                                              <p:val>
                                                <p:strVal val="ppt_x"/>
                                              </p:val>
                                            </p:tav>
                                            <p:tav tm="100000">
                                              <p:val>
                                                <p:strVal val="1+ppt_w/2"/>
                                              </p:val>
                                            </p:tav>
                                          </p:tavLst>
                                        </p:anim>
                                        <p:anim calcmode="lin" valueType="num">
                                          <p:cBhvr additive="base">
                                            <p:cTn id="29" dur="500"/>
                                            <p:tgtEl>
                                              <p:spTgt spid="8"/>
                                            </p:tgtEl>
                                            <p:attrNameLst>
                                              <p:attrName>ppt_y</p:attrName>
                                            </p:attrNameLst>
                                          </p:cBhvr>
                                          <p:tavLst>
                                            <p:tav tm="0">
                                              <p:val>
                                                <p:strVal val="ppt_y"/>
                                              </p:val>
                                            </p:tav>
                                            <p:tav tm="100000">
                                              <p:val>
                                                <p:strVal val="ppt_y"/>
                                              </p:val>
                                            </p:tav>
                                          </p:tavLst>
                                        </p:anim>
                                        <p:set>
                                          <p:cBhvr>
                                            <p:cTn id="30" dur="1" fill="hold">
                                              <p:stCondLst>
                                                <p:cond delay="499"/>
                                              </p:stCondLst>
                                            </p:cTn>
                                            <p:tgtEl>
                                              <p:spTgt spid="8"/>
                                            </p:tgtEl>
                                            <p:attrNameLst>
                                              <p:attrName>style.visibility</p:attrName>
                                            </p:attrNameLst>
                                          </p:cBhvr>
                                          <p:to>
                                            <p:strVal val="hidden"/>
                                          </p:to>
                                        </p:set>
                                      </p:childTnLst>
                                    </p:cTn>
                                  </p:par>
                                  <p:par>
                                    <p:cTn id="31" presetID="2" presetClass="exit" presetSubtype="2" accel="50000" fill="hold" nodeType="withEffect">
                                      <p:stCondLst>
                                        <p:cond delay="0"/>
                                      </p:stCondLst>
                                      <p:childTnLst>
                                        <p:anim calcmode="lin" valueType="num">
                                          <p:cBhvr additive="base">
                                            <p:cTn id="32" dur="500"/>
                                            <p:tgtEl>
                                              <p:spTgt spid="9"/>
                                            </p:tgtEl>
                                            <p:attrNameLst>
                                              <p:attrName>ppt_x</p:attrName>
                                            </p:attrNameLst>
                                          </p:cBhvr>
                                          <p:tavLst>
                                            <p:tav tm="0">
                                              <p:val>
                                                <p:strVal val="ppt_x"/>
                                              </p:val>
                                            </p:tav>
                                            <p:tav tm="100000">
                                              <p:val>
                                                <p:strVal val="1+ppt_w/2"/>
                                              </p:val>
                                            </p:tav>
                                          </p:tavLst>
                                        </p:anim>
                                        <p:anim calcmode="lin" valueType="num">
                                          <p:cBhvr additive="base">
                                            <p:cTn id="33" dur="500"/>
                                            <p:tgtEl>
                                              <p:spTgt spid="9"/>
                                            </p:tgtEl>
                                            <p:attrNameLst>
                                              <p:attrName>ppt_y</p:attrName>
                                            </p:attrNameLst>
                                          </p:cBhvr>
                                          <p:tavLst>
                                            <p:tav tm="0">
                                              <p:val>
                                                <p:strVal val="ppt_y"/>
                                              </p:val>
                                            </p:tav>
                                            <p:tav tm="100000">
                                              <p:val>
                                                <p:strVal val="ppt_y"/>
                                              </p:val>
                                            </p:tav>
                                          </p:tavLst>
                                        </p:anim>
                                        <p:set>
                                          <p:cBhvr>
                                            <p:cTn id="3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Automatic 2i: views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36</a:t>
            </a:fld>
            <a:endParaRPr lang="en-US">
              <a:latin typeface="Corbe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942268"/>
            <a:ext cx="7479792" cy="362313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44" y="1868146"/>
            <a:ext cx="8229600" cy="1515407"/>
          </a:xfrm>
          <a:prstGeom prst="rect">
            <a:avLst/>
          </a:prstGeom>
        </p:spPr>
      </p:pic>
    </p:spTree>
    <p:extLst>
      <p:ext uri="{BB962C8B-B14F-4D97-AF65-F5344CB8AC3E}">
        <p14:creationId xmlns:p14="http://schemas.microsoft.com/office/powerpoint/2010/main" val="4144980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50000"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ntr" presetSubtype="8" fill="hold" nodeType="with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5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50000"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0904" y="2279362"/>
            <a:ext cx="3882193" cy="584776"/>
          </a:xfrm>
          <a:prstGeom prst="rect">
            <a:avLst/>
          </a:prstGeom>
          <a:noFill/>
        </p:spPr>
        <p:txBody>
          <a:bodyPr wrap="none" rtlCol="0">
            <a:spAutoFit/>
          </a:bodyPr>
          <a:lstStyle/>
          <a:p>
            <a:pPr algn="ctr"/>
            <a:r>
              <a:rPr lang="en-US" sz="3200" b="1" dirty="0" smtClean="0">
                <a:solidFill>
                  <a:schemeClr val="accent2"/>
                </a:solidFill>
              </a:rPr>
              <a:t>Querying With N1QL</a:t>
            </a:r>
          </a:p>
        </p:txBody>
      </p:sp>
    </p:spTree>
    <p:extLst>
      <p:ext uri="{BB962C8B-B14F-4D97-AF65-F5344CB8AC3E}">
        <p14:creationId xmlns:p14="http://schemas.microsoft.com/office/powerpoint/2010/main" val="788681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N1QL?</a:t>
            </a:r>
            <a:endParaRPr lang="en-US" dirty="0"/>
          </a:p>
        </p:txBody>
      </p:sp>
      <p:sp>
        <p:nvSpPr>
          <p:cNvPr id="3" name="Content Placeholder 2"/>
          <p:cNvSpPr>
            <a:spLocks noGrp="1"/>
          </p:cNvSpPr>
          <p:nvPr>
            <p:ph idx="1"/>
          </p:nvPr>
        </p:nvSpPr>
        <p:spPr>
          <a:xfrm>
            <a:off x="457200" y="924407"/>
            <a:ext cx="8007739" cy="3539836"/>
          </a:xfrm>
        </p:spPr>
        <p:txBody>
          <a:bodyPr/>
          <a:lstStyle/>
          <a:p>
            <a:pPr>
              <a:lnSpc>
                <a:spcPct val="120000"/>
              </a:lnSpc>
            </a:pPr>
            <a:r>
              <a:rPr lang="en-US" b="1" dirty="0" smtClean="0"/>
              <a:t>N1QL is a new query language that systematically extends SQL to document-oriented data</a:t>
            </a:r>
          </a:p>
          <a:p>
            <a:pPr marL="0" indent="0">
              <a:lnSpc>
                <a:spcPct val="120000"/>
              </a:lnSpc>
              <a:buNone/>
            </a:pPr>
            <a:endParaRPr lang="en-US" b="1" dirty="0" smtClean="0"/>
          </a:p>
          <a:p>
            <a:pPr>
              <a:lnSpc>
                <a:spcPct val="120000"/>
              </a:lnSpc>
            </a:pPr>
            <a:r>
              <a:rPr lang="en-US" dirty="0" smtClean="0"/>
              <a:t>N1QL extends SQL to handle data that is:</a:t>
            </a:r>
          </a:p>
          <a:p>
            <a:pPr lvl="1">
              <a:lnSpc>
                <a:spcPct val="120000"/>
              </a:lnSpc>
            </a:pPr>
            <a:r>
              <a:rPr lang="en-US" b="1" dirty="0" smtClean="0"/>
              <a:t>Nested</a:t>
            </a:r>
            <a:r>
              <a:rPr lang="en-US" dirty="0" smtClean="0"/>
              <a:t>: Contains nested objects, arrays</a:t>
            </a:r>
          </a:p>
          <a:p>
            <a:pPr lvl="1">
              <a:lnSpc>
                <a:spcPct val="120000"/>
              </a:lnSpc>
            </a:pPr>
            <a:r>
              <a:rPr lang="en-US" b="1" dirty="0" smtClean="0"/>
              <a:t>Heterogeneous</a:t>
            </a:r>
            <a:r>
              <a:rPr lang="en-US" dirty="0" smtClean="0"/>
              <a:t>: Schema-optional, non-uniform</a:t>
            </a:r>
          </a:p>
          <a:p>
            <a:pPr lvl="1">
              <a:lnSpc>
                <a:spcPct val="120000"/>
              </a:lnSpc>
            </a:pPr>
            <a:r>
              <a:rPr lang="en-US" b="1" dirty="0" smtClean="0"/>
              <a:t>Distributed</a:t>
            </a:r>
            <a:r>
              <a:rPr lang="en-US" dirty="0" smtClean="0"/>
              <a:t>: Partitioned across a cluster</a:t>
            </a:r>
          </a:p>
        </p:txBody>
      </p:sp>
    </p:spTree>
    <p:extLst>
      <p:ext uri="{BB962C8B-B14F-4D97-AF65-F5344CB8AC3E}">
        <p14:creationId xmlns:p14="http://schemas.microsoft.com/office/powerpoint/2010/main" val="411025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Highlights</a:t>
            </a:r>
            <a:endParaRPr lang="en-US" dirty="0"/>
          </a:p>
        </p:txBody>
      </p:sp>
      <p:sp>
        <p:nvSpPr>
          <p:cNvPr id="3" name="Content Placeholder 2"/>
          <p:cNvSpPr>
            <a:spLocks noGrp="1"/>
          </p:cNvSpPr>
          <p:nvPr>
            <p:ph idx="1"/>
          </p:nvPr>
        </p:nvSpPr>
        <p:spPr>
          <a:xfrm>
            <a:off x="457200" y="685798"/>
            <a:ext cx="8007739" cy="3986262"/>
          </a:xfrm>
        </p:spPr>
        <p:txBody>
          <a:bodyPr/>
          <a:lstStyle/>
          <a:p>
            <a:pPr>
              <a:lnSpc>
                <a:spcPct val="130000"/>
              </a:lnSpc>
            </a:pPr>
            <a:r>
              <a:rPr lang="en-US" dirty="0" smtClean="0"/>
              <a:t>Standard SELECT pipeline</a:t>
            </a:r>
          </a:p>
          <a:p>
            <a:pPr lvl="1">
              <a:lnSpc>
                <a:spcPct val="130000"/>
              </a:lnSpc>
            </a:pPr>
            <a:r>
              <a:rPr lang="en-US" b="1" dirty="0" smtClean="0"/>
              <a:t>SELECT, FROM, WHERE, GROUP BY, ORDER BY, LIMIT, OFFSET</a:t>
            </a:r>
          </a:p>
          <a:p>
            <a:pPr>
              <a:lnSpc>
                <a:spcPct val="130000"/>
              </a:lnSpc>
            </a:pPr>
            <a:r>
              <a:rPr lang="en-US" dirty="0" smtClean="0"/>
              <a:t>JOINs (by keys)</a:t>
            </a:r>
            <a:endParaRPr lang="en-US" dirty="0"/>
          </a:p>
          <a:p>
            <a:pPr>
              <a:lnSpc>
                <a:spcPct val="130000"/>
              </a:lnSpc>
            </a:pPr>
            <a:r>
              <a:rPr lang="en-US" dirty="0" err="1" smtClean="0"/>
              <a:t>Subqueries</a:t>
            </a:r>
            <a:endParaRPr lang="en-US" dirty="0"/>
          </a:p>
          <a:p>
            <a:pPr>
              <a:lnSpc>
                <a:spcPct val="130000"/>
              </a:lnSpc>
            </a:pPr>
            <a:r>
              <a:rPr lang="en-US" dirty="0" smtClean="0"/>
              <a:t>Aggregation</a:t>
            </a:r>
          </a:p>
          <a:p>
            <a:pPr>
              <a:lnSpc>
                <a:spcPct val="130000"/>
              </a:lnSpc>
            </a:pPr>
            <a:r>
              <a:rPr lang="en-US" dirty="0" smtClean="0"/>
              <a:t>Set operators</a:t>
            </a:r>
          </a:p>
          <a:p>
            <a:pPr lvl="1">
              <a:lnSpc>
                <a:spcPct val="130000"/>
              </a:lnSpc>
            </a:pPr>
            <a:r>
              <a:rPr lang="en-US" b="1" dirty="0" smtClean="0"/>
              <a:t>UNION, INTERSECT, EXCEPT</a:t>
            </a:r>
          </a:p>
          <a:p>
            <a:pPr>
              <a:lnSpc>
                <a:spcPct val="130000"/>
              </a:lnSpc>
            </a:pPr>
            <a:r>
              <a:rPr lang="en-US" dirty="0" smtClean="0"/>
              <a:t>EXPLAIN</a:t>
            </a:r>
          </a:p>
        </p:txBody>
      </p:sp>
    </p:spTree>
    <p:extLst>
      <p:ext uri="{BB962C8B-B14F-4D97-AF65-F5344CB8AC3E}">
        <p14:creationId xmlns:p14="http://schemas.microsoft.com/office/powerpoint/2010/main" val="3352992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NoSQL?</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4</a:t>
            </a:fld>
            <a:endParaRPr lang="en-US">
              <a:latin typeface="Corbel"/>
            </a:endParaRPr>
          </a:p>
        </p:txBody>
      </p:sp>
      <p:sp>
        <p:nvSpPr>
          <p:cNvPr id="4" name="Rectangle 3"/>
          <p:cNvSpPr/>
          <p:nvPr/>
        </p:nvSpPr>
        <p:spPr>
          <a:xfrm>
            <a:off x="466344" y="1090217"/>
            <a:ext cx="4572000" cy="3139321"/>
          </a:xfrm>
          <a:prstGeom prst="rect">
            <a:avLst/>
          </a:prstGeom>
        </p:spPr>
        <p:txBody>
          <a:bodyPr>
            <a:spAutoFit/>
          </a:bodyPr>
          <a:lstStyle/>
          <a:p>
            <a:pPr>
              <a:lnSpc>
                <a:spcPct val="150000"/>
              </a:lnSpc>
            </a:pPr>
            <a:r>
              <a:rPr lang="en-US" i="1" dirty="0" smtClean="0"/>
              <a:t>Polyglot persistence is “…using </a:t>
            </a:r>
            <a:r>
              <a:rPr lang="en-US" i="1" dirty="0"/>
              <a:t>multiple data storage technologies, chosen based upon the way data is being used by individual applications. Why store binary images in relational database, when there are better storage systems</a:t>
            </a:r>
            <a:r>
              <a:rPr lang="en-US" i="1" dirty="0" smtClean="0"/>
              <a:t>?” </a:t>
            </a:r>
          </a:p>
          <a:p>
            <a:endParaRPr lang="en-US" i="1" dirty="0"/>
          </a:p>
          <a:p>
            <a:pPr algn="r"/>
            <a:r>
              <a:rPr lang="en-US" dirty="0" smtClean="0">
                <a:solidFill>
                  <a:schemeClr val="accent1"/>
                </a:solidFill>
              </a:rPr>
              <a:t>Martin Fowler and </a:t>
            </a:r>
            <a:r>
              <a:rPr lang="en-US" dirty="0" err="1" smtClean="0">
                <a:solidFill>
                  <a:schemeClr val="accent1"/>
                </a:solidFill>
              </a:rPr>
              <a:t>Pramod</a:t>
            </a:r>
            <a:r>
              <a:rPr lang="en-US" dirty="0" smtClean="0">
                <a:solidFill>
                  <a:schemeClr val="accent1"/>
                </a:solidFill>
              </a:rPr>
              <a:t> </a:t>
            </a:r>
            <a:r>
              <a:rPr lang="en-US" dirty="0" err="1" smtClean="0">
                <a:solidFill>
                  <a:schemeClr val="accent1"/>
                </a:solidFill>
              </a:rPr>
              <a:t>Sadalage</a:t>
            </a:r>
            <a:endParaRPr lang="en-US" dirty="0">
              <a:solidFill>
                <a:schemeClr val="accent1"/>
              </a:solidFill>
            </a:endParaRPr>
          </a:p>
        </p:txBody>
      </p:sp>
    </p:spTree>
    <p:extLst>
      <p:ext uri="{BB962C8B-B14F-4D97-AF65-F5344CB8AC3E}">
        <p14:creationId xmlns:p14="http://schemas.microsoft.com/office/powerpoint/2010/main" val="2172551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Document-oriented Extensions</a:t>
            </a:r>
            <a:endParaRPr lang="en-US" dirty="0"/>
          </a:p>
        </p:txBody>
      </p:sp>
      <p:sp>
        <p:nvSpPr>
          <p:cNvPr id="3" name="Content Placeholder 2"/>
          <p:cNvSpPr>
            <a:spLocks noGrp="1"/>
          </p:cNvSpPr>
          <p:nvPr>
            <p:ph idx="1"/>
          </p:nvPr>
        </p:nvSpPr>
        <p:spPr>
          <a:xfrm>
            <a:off x="487988" y="547254"/>
            <a:ext cx="8007739" cy="4271049"/>
          </a:xfrm>
        </p:spPr>
        <p:txBody>
          <a:bodyPr/>
          <a:lstStyle/>
          <a:p>
            <a:pPr>
              <a:lnSpc>
                <a:spcPct val="120000"/>
              </a:lnSpc>
            </a:pPr>
            <a:r>
              <a:rPr lang="en-US" sz="2000" dirty="0" smtClean="0"/>
              <a:t>Nested</a:t>
            </a:r>
          </a:p>
          <a:p>
            <a:pPr lvl="1">
              <a:lnSpc>
                <a:spcPct val="120000"/>
              </a:lnSpc>
            </a:pPr>
            <a:r>
              <a:rPr lang="en-US" sz="1800" dirty="0" smtClean="0"/>
              <a:t>Paths—</a:t>
            </a:r>
            <a:r>
              <a:rPr lang="en-US" sz="1800" dirty="0" err="1" smtClean="0"/>
              <a:t>user.profile.email</a:t>
            </a:r>
            <a:r>
              <a:rPr lang="en-US" sz="1800" dirty="0"/>
              <a:t>, children[0], children[0:2</a:t>
            </a:r>
            <a:r>
              <a:rPr lang="en-US" sz="1800" dirty="0" smtClean="0"/>
              <a:t>]</a:t>
            </a:r>
          </a:p>
          <a:p>
            <a:pPr lvl="1">
              <a:lnSpc>
                <a:spcPct val="120000"/>
              </a:lnSpc>
            </a:pPr>
            <a:r>
              <a:rPr lang="en-US" sz="1800" b="1" dirty="0"/>
              <a:t>NEST</a:t>
            </a:r>
            <a:r>
              <a:rPr lang="en-US" sz="1800" dirty="0"/>
              <a:t>, </a:t>
            </a:r>
            <a:r>
              <a:rPr lang="en-US" sz="1800" b="1" dirty="0" smtClean="0"/>
              <a:t>UNNEST</a:t>
            </a:r>
            <a:endParaRPr lang="en-US" sz="1800" dirty="0" smtClean="0"/>
          </a:p>
          <a:p>
            <a:pPr lvl="1">
              <a:lnSpc>
                <a:spcPct val="120000"/>
              </a:lnSpc>
            </a:pPr>
            <a:r>
              <a:rPr lang="en-US" sz="1800" dirty="0" smtClean="0"/>
              <a:t>Ranging—</a:t>
            </a:r>
            <a:r>
              <a:rPr lang="en-US" sz="1800" b="1" dirty="0" smtClean="0"/>
              <a:t>FOR EVERY </a:t>
            </a:r>
            <a:r>
              <a:rPr lang="en-US" sz="1800" dirty="0" smtClean="0"/>
              <a:t>child </a:t>
            </a:r>
            <a:r>
              <a:rPr lang="en-US" sz="1800" b="1" dirty="0" smtClean="0"/>
              <a:t>IN</a:t>
            </a:r>
            <a:r>
              <a:rPr lang="en-US" sz="1800" dirty="0" smtClean="0"/>
              <a:t> children</a:t>
            </a:r>
          </a:p>
          <a:p>
            <a:pPr lvl="1">
              <a:lnSpc>
                <a:spcPct val="120000"/>
              </a:lnSpc>
            </a:pPr>
            <a:r>
              <a:rPr lang="en-US" sz="1800" dirty="0" smtClean="0"/>
              <a:t>Transformations—</a:t>
            </a:r>
            <a:r>
              <a:rPr lang="en-US" sz="1800" b="1" dirty="0" smtClean="0"/>
              <a:t>SELECT {“name”: </a:t>
            </a:r>
            <a:r>
              <a:rPr lang="en-US" sz="1800" b="1" dirty="0" err="1" smtClean="0"/>
              <a:t>first_name</a:t>
            </a:r>
            <a:r>
              <a:rPr lang="en-US" sz="1800" b="1" dirty="0" smtClean="0"/>
              <a:t> || </a:t>
            </a:r>
            <a:r>
              <a:rPr lang="en-US" sz="1800" b="1" dirty="0" err="1" smtClean="0"/>
              <a:t>last_name</a:t>
            </a:r>
            <a:r>
              <a:rPr lang="en-US" sz="1800" b="1" dirty="0" smtClean="0"/>
              <a:t>}</a:t>
            </a:r>
          </a:p>
          <a:p>
            <a:pPr>
              <a:lnSpc>
                <a:spcPct val="120000"/>
              </a:lnSpc>
            </a:pPr>
            <a:r>
              <a:rPr lang="en-US" sz="2000" dirty="0" smtClean="0"/>
              <a:t>Non-uniform</a:t>
            </a:r>
          </a:p>
          <a:p>
            <a:pPr lvl="1">
              <a:lnSpc>
                <a:spcPct val="120000"/>
              </a:lnSpc>
            </a:pPr>
            <a:r>
              <a:rPr lang="en-US" sz="1800" b="1" dirty="0" smtClean="0"/>
              <a:t>IS MISSING</a:t>
            </a:r>
          </a:p>
          <a:p>
            <a:pPr lvl="1">
              <a:lnSpc>
                <a:spcPct val="120000"/>
              </a:lnSpc>
            </a:pPr>
            <a:r>
              <a:rPr lang="en-US" sz="1800" dirty="0" smtClean="0"/>
              <a:t>Type checking and conversion</a:t>
            </a:r>
          </a:p>
          <a:p>
            <a:pPr>
              <a:lnSpc>
                <a:spcPct val="120000"/>
              </a:lnSpc>
            </a:pPr>
            <a:r>
              <a:rPr lang="en-US" sz="2000" dirty="0" smtClean="0"/>
              <a:t>Distributed</a:t>
            </a:r>
          </a:p>
          <a:p>
            <a:pPr lvl="1">
              <a:lnSpc>
                <a:spcPct val="120000"/>
              </a:lnSpc>
            </a:pPr>
            <a:r>
              <a:rPr lang="en-US" sz="1800" dirty="0" smtClean="0"/>
              <a:t>Direct lookup</a:t>
            </a:r>
            <a:r>
              <a:rPr lang="en-US" sz="1800" b="1" dirty="0" smtClean="0"/>
              <a:t>—USE KEYS</a:t>
            </a:r>
          </a:p>
          <a:p>
            <a:pPr lvl="1">
              <a:lnSpc>
                <a:spcPct val="120000"/>
              </a:lnSpc>
            </a:pPr>
            <a:r>
              <a:rPr lang="en-US" sz="1800" dirty="0" smtClean="0"/>
              <a:t>Efficient joins</a:t>
            </a:r>
            <a:r>
              <a:rPr lang="en-US" sz="1800" b="1" dirty="0" smtClean="0"/>
              <a:t>—ON KEYS</a:t>
            </a:r>
          </a:p>
        </p:txBody>
      </p:sp>
    </p:spTree>
    <p:extLst>
      <p:ext uri="{BB962C8B-B14F-4D97-AF65-F5344CB8AC3E}">
        <p14:creationId xmlns:p14="http://schemas.microsoft.com/office/powerpoint/2010/main" val="1770385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access</a:t>
            </a:r>
            <a:endParaRPr lang="en-US" dirty="0"/>
          </a:p>
        </p:txBody>
      </p:sp>
      <p:sp>
        <p:nvSpPr>
          <p:cNvPr id="3" name="Content Placeholder 2"/>
          <p:cNvSpPr>
            <a:spLocks noGrp="1"/>
          </p:cNvSpPr>
          <p:nvPr>
            <p:ph idx="1"/>
          </p:nvPr>
        </p:nvSpPr>
        <p:spPr>
          <a:xfrm>
            <a:off x="457200" y="685799"/>
            <a:ext cx="8007739" cy="4135557"/>
          </a:xfrm>
        </p:spPr>
        <p:txBody>
          <a:bodyPr/>
          <a:lstStyle/>
          <a:p>
            <a:pPr marL="0" indent="0">
              <a:buNone/>
            </a:pPr>
            <a:r>
              <a:rPr lang="en-US" dirty="0" smtClean="0"/>
              <a:t>Couchbase has metadata about documents in addition to the document values itself.</a:t>
            </a:r>
          </a:p>
          <a:p>
            <a:pPr marL="0" indent="0">
              <a:buNone/>
            </a:pPr>
            <a:endParaRPr lang="en-US" sz="1200" dirty="0" smtClean="0"/>
          </a:p>
          <a:p>
            <a:r>
              <a:rPr lang="en-US" dirty="0" smtClean="0"/>
              <a:t>The META() function allows for this kind of access</a:t>
            </a:r>
          </a:p>
          <a:p>
            <a:endParaRPr lang="en-US" sz="800" dirty="0"/>
          </a:p>
          <a:p>
            <a:pPr marL="0" indent="0">
              <a:buNone/>
            </a:pPr>
            <a:r>
              <a:rPr lang="en-US" sz="1600" dirty="0">
                <a:latin typeface="Consolas"/>
                <a:cs typeface="Consolas"/>
              </a:rPr>
              <a:t>select META(`travel-sample`) from `travel-sample` limit 1;        </a:t>
            </a:r>
            <a:r>
              <a:rPr lang="cs-CZ" sz="1600" dirty="0" smtClean="0">
                <a:latin typeface="Consolas"/>
                <a:cs typeface="Consolas"/>
              </a:rPr>
              <a:t> </a:t>
            </a:r>
            <a:r>
              <a:rPr lang="cs-CZ" sz="1600" dirty="0">
                <a:latin typeface="Consolas"/>
                <a:cs typeface="Consolas"/>
              </a:rPr>
              <a:t>{</a:t>
            </a:r>
          </a:p>
          <a:p>
            <a:pPr marL="0" indent="0">
              <a:buNone/>
            </a:pPr>
            <a:r>
              <a:rPr lang="cs-CZ" sz="1600" dirty="0">
                <a:latin typeface="Consolas"/>
                <a:cs typeface="Consolas"/>
              </a:rPr>
              <a:t>            "$1": {</a:t>
            </a:r>
          </a:p>
          <a:p>
            <a:pPr marL="0" indent="0">
              <a:buNone/>
            </a:pPr>
            <a:r>
              <a:rPr lang="cs-CZ" sz="1600" dirty="0">
                <a:latin typeface="Consolas"/>
                <a:cs typeface="Consolas"/>
              </a:rPr>
              <a:t>                "</a:t>
            </a:r>
            <a:r>
              <a:rPr lang="cs-CZ" sz="1600" dirty="0" err="1">
                <a:latin typeface="Consolas"/>
                <a:cs typeface="Consolas"/>
              </a:rPr>
              <a:t>cas</a:t>
            </a:r>
            <a:r>
              <a:rPr lang="cs-CZ" sz="1600" dirty="0">
                <a:latin typeface="Consolas"/>
                <a:cs typeface="Consolas"/>
              </a:rPr>
              <a:t>": 1.60955901476865e+14,</a:t>
            </a:r>
          </a:p>
          <a:p>
            <a:pPr marL="0" indent="0">
              <a:buNone/>
            </a:pPr>
            <a:r>
              <a:rPr lang="cs-CZ" sz="1600" dirty="0">
                <a:latin typeface="Consolas"/>
                <a:cs typeface="Consolas"/>
              </a:rPr>
              <a:t>                "</a:t>
            </a:r>
            <a:r>
              <a:rPr lang="cs-CZ" sz="1600" dirty="0" err="1">
                <a:latin typeface="Consolas"/>
                <a:cs typeface="Consolas"/>
              </a:rPr>
              <a:t>flags</a:t>
            </a:r>
            <a:r>
              <a:rPr lang="cs-CZ" sz="1600" dirty="0">
                <a:latin typeface="Consolas"/>
                <a:cs typeface="Consolas"/>
              </a:rPr>
              <a:t>": 0,</a:t>
            </a:r>
          </a:p>
          <a:p>
            <a:pPr marL="0" indent="0">
              <a:buNone/>
            </a:pPr>
            <a:r>
              <a:rPr lang="cs-CZ" sz="1600" dirty="0">
                <a:latin typeface="Consolas"/>
                <a:cs typeface="Consolas"/>
              </a:rPr>
              <a:t>                "id": "landmark_25257",</a:t>
            </a:r>
          </a:p>
          <a:p>
            <a:pPr marL="0" indent="0">
              <a:buNone/>
            </a:pPr>
            <a:r>
              <a:rPr lang="cs-CZ" sz="1600" dirty="0">
                <a:latin typeface="Consolas"/>
                <a:cs typeface="Consolas"/>
              </a:rPr>
              <a:t>                "type": "</a:t>
            </a:r>
            <a:r>
              <a:rPr lang="cs-CZ" sz="1600" dirty="0" err="1">
                <a:latin typeface="Consolas"/>
                <a:cs typeface="Consolas"/>
              </a:rPr>
              <a:t>json</a:t>
            </a:r>
            <a:r>
              <a:rPr lang="cs-CZ" sz="1600" dirty="0">
                <a:latin typeface="Consolas"/>
                <a:cs typeface="Consolas"/>
              </a:rPr>
              <a:t>"</a:t>
            </a:r>
          </a:p>
          <a:p>
            <a:pPr marL="0" indent="0">
              <a:buNone/>
            </a:pPr>
            <a:r>
              <a:rPr lang="cs-CZ" sz="1600" dirty="0">
                <a:latin typeface="Consolas"/>
                <a:cs typeface="Consolas"/>
              </a:rPr>
              <a:t>            }</a:t>
            </a:r>
          </a:p>
          <a:p>
            <a:pPr marL="0" indent="0">
              <a:buNone/>
            </a:pPr>
            <a:r>
              <a:rPr lang="cs-CZ" sz="1600" dirty="0">
                <a:latin typeface="Consolas"/>
                <a:cs typeface="Consolas"/>
              </a:rPr>
              <a:t>        }</a:t>
            </a:r>
            <a:endParaRPr lang="en-US" sz="1600" dirty="0">
              <a:latin typeface="Consolas"/>
              <a:cs typeface="Consolas"/>
            </a:endParaRPr>
          </a:p>
        </p:txBody>
      </p:sp>
    </p:spTree>
    <p:extLst>
      <p:ext uri="{BB962C8B-B14F-4D97-AF65-F5344CB8AC3E}">
        <p14:creationId xmlns:p14="http://schemas.microsoft.com/office/powerpoint/2010/main" val="399925970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Offloading computation to N1QL</a:t>
            </a:r>
            <a:endParaRPr lang="en-US" dirty="0"/>
          </a:p>
        </p:txBody>
      </p:sp>
      <p:sp>
        <p:nvSpPr>
          <p:cNvPr id="8" name="Content Placeholder 7"/>
          <p:cNvSpPr>
            <a:spLocks noGrp="1"/>
          </p:cNvSpPr>
          <p:nvPr>
            <p:ph idx="1"/>
          </p:nvPr>
        </p:nvSpPr>
        <p:spPr/>
        <p:txBody>
          <a:bodyPr/>
          <a:lstStyle/>
          <a:p>
            <a:pPr marL="0" indent="0">
              <a:buNone/>
            </a:pPr>
            <a:r>
              <a:rPr lang="en-US" dirty="0" smtClean="0"/>
              <a:t>N1QL allows you to choose which elements are returned at the top level.  This is incredibly useful as it reduces the need to write complex parsing logic:</a:t>
            </a:r>
          </a:p>
          <a:p>
            <a:r>
              <a:rPr lang="en-US" dirty="0" smtClean="0"/>
              <a:t>Within the application.</a:t>
            </a:r>
          </a:p>
          <a:p>
            <a:r>
              <a:rPr lang="en-US" dirty="0" smtClean="0"/>
              <a:t>In Client side front end frameworks (Angular/Backbone </a:t>
            </a:r>
            <a:r>
              <a:rPr lang="en-US" dirty="0" err="1" smtClean="0"/>
              <a:t>etc</a:t>
            </a:r>
            <a:r>
              <a:rPr lang="en-US" dirty="0" smtClean="0"/>
              <a:t>)</a:t>
            </a:r>
          </a:p>
          <a:p>
            <a:endParaRPr lang="en-US" dirty="0"/>
          </a:p>
        </p:txBody>
      </p:sp>
      <p:sp>
        <p:nvSpPr>
          <p:cNvPr id="6" name="TextBox 5"/>
          <p:cNvSpPr txBox="1"/>
          <p:nvPr/>
        </p:nvSpPr>
        <p:spPr>
          <a:xfrm>
            <a:off x="1241632" y="-1364650"/>
            <a:ext cx="184666" cy="369332"/>
          </a:xfrm>
          <a:prstGeom prst="rect">
            <a:avLst/>
          </a:prstGeom>
          <a:noFill/>
        </p:spPr>
        <p:txBody>
          <a:bodyPr wrap="none" rtlCol="0">
            <a:spAutoFit/>
          </a:bodyPr>
          <a:lstStyle/>
          <a:p>
            <a:endParaRPr lang="en-US" dirty="0" err="1">
              <a:solidFill>
                <a:srgbClr val="333333"/>
              </a:solidFill>
              <a:latin typeface="Arial"/>
              <a:cs typeface="Arial"/>
            </a:endParaRPr>
          </a:p>
        </p:txBody>
      </p:sp>
    </p:spTree>
    <p:extLst>
      <p:ext uri="{BB962C8B-B14F-4D97-AF65-F5344CB8AC3E}">
        <p14:creationId xmlns:p14="http://schemas.microsoft.com/office/powerpoint/2010/main" val="3081038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N1QL</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43</a:t>
            </a:fld>
            <a:endParaRPr lang="en-US">
              <a:latin typeface="Corbe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728874"/>
            <a:ext cx="5741477" cy="3862007"/>
          </a:xfrm>
          <a:prstGeom prst="rect">
            <a:avLst/>
          </a:prstGeom>
        </p:spPr>
      </p:pic>
    </p:spTree>
    <p:extLst>
      <p:ext uri="{BB962C8B-B14F-4D97-AF65-F5344CB8AC3E}">
        <p14:creationId xmlns:p14="http://schemas.microsoft.com/office/powerpoint/2010/main" val="2837381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44</a:t>
            </a:fld>
            <a:endParaRPr lang="en-US">
              <a:latin typeface="Corbel"/>
            </a:endParaRPr>
          </a:p>
        </p:txBody>
      </p:sp>
      <p:pic>
        <p:nvPicPr>
          <p:cNvPr id="4" name="Picture 3"/>
          <p:cNvPicPr>
            <a:picLocks noChangeAspect="1"/>
          </p:cNvPicPr>
          <p:nvPr/>
        </p:nvPicPr>
        <p:blipFill>
          <a:blip r:embed="rId3"/>
          <a:stretch>
            <a:fillRect/>
          </a:stretch>
        </p:blipFill>
        <p:spPr>
          <a:xfrm>
            <a:off x="466344" y="996388"/>
            <a:ext cx="5860796" cy="3559102"/>
          </a:xfrm>
          <a:prstGeom prst="rect">
            <a:avLst/>
          </a:prstGeom>
        </p:spPr>
      </p:pic>
    </p:spTree>
    <p:extLst>
      <p:ext uri="{BB962C8B-B14F-4D97-AF65-F5344CB8AC3E}">
        <p14:creationId xmlns:p14="http://schemas.microsoft.com/office/powerpoint/2010/main" val="41890351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45</a:t>
            </a:fld>
            <a:endParaRPr lang="en-US">
              <a:latin typeface="Corbel"/>
            </a:endParaRPr>
          </a:p>
        </p:txBody>
      </p:sp>
      <p:sp>
        <p:nvSpPr>
          <p:cNvPr id="5" name="TextBox 4"/>
          <p:cNvSpPr txBox="1"/>
          <p:nvPr/>
        </p:nvSpPr>
        <p:spPr>
          <a:xfrm>
            <a:off x="466344" y="2275158"/>
            <a:ext cx="4510207" cy="769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1 + 1;</a:t>
            </a:r>
            <a:endParaRPr kumimoji="0" lang="en-US" sz="4400" b="0" i="0" u="none" strike="noStrike" cap="none" spc="0" normalizeH="0" baseline="0" dirty="0">
              <a:ln>
                <a:noFill/>
              </a:ln>
              <a:solidFill>
                <a:srgbClr val="000000"/>
              </a:solidFill>
              <a:effectLst/>
              <a:uFillTx/>
              <a:latin typeface="Lucida Console" charset="0"/>
              <a:ea typeface="Lucida Console" charset="0"/>
              <a:cs typeface="Lucida Console" charset="0"/>
              <a:sym typeface="Calibri"/>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 y="679855"/>
            <a:ext cx="5651499" cy="396004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344" y="679855"/>
            <a:ext cx="5651499" cy="3960045"/>
          </a:xfrm>
          <a:prstGeom prst="rect">
            <a:avLst/>
          </a:prstGeom>
        </p:spPr>
      </p:pic>
    </p:spTree>
    <p:extLst>
      <p:ext uri="{BB962C8B-B14F-4D97-AF65-F5344CB8AC3E}">
        <p14:creationId xmlns:p14="http://schemas.microsoft.com/office/powerpoint/2010/main" val="124907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sp>
        <p:nvSpPr>
          <p:cNvPr id="4" name="TextBox 3"/>
          <p:cNvSpPr txBox="1"/>
          <p:nvPr/>
        </p:nvSpPr>
        <p:spPr>
          <a:xfrm>
            <a:off x="466344" y="2063920"/>
            <a:ext cx="7915656" cy="1015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COUNT(*)</a:t>
            </a:r>
            <a:r>
              <a:rPr kumimoji="0" lang="en-US" sz="20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 </a:t>
            </a:r>
          </a:p>
          <a:p>
            <a:pPr marL="0" marR="0" indent="0" algn="l"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FROM `default`</a:t>
            </a:r>
          </a:p>
          <a:p>
            <a:pPr marL="0" marR="0" indent="0" algn="l" defTabSz="457200" rtl="0" fontAlgn="auto" latinLnBrk="1" hangingPunct="0">
              <a:lnSpc>
                <a:spcPct val="100000"/>
              </a:lnSpc>
              <a:spcBef>
                <a:spcPts val="0"/>
              </a:spcBef>
              <a:spcAft>
                <a:spcPts val="0"/>
              </a:spcAft>
              <a:buClrTx/>
              <a:buSzTx/>
              <a:buFontTx/>
              <a:buNone/>
              <a:tabLst/>
            </a:pPr>
            <a:r>
              <a:rPr lang="en-US" sz="2000" baseline="0" dirty="0" smtClean="0">
                <a:solidFill>
                  <a:srgbClr val="000000"/>
                </a:solidFill>
                <a:latin typeface="Lucida Console" charset="0"/>
                <a:ea typeface="Lucida Console" charset="0"/>
                <a:cs typeface="Lucida Console" charset="0"/>
              </a:rPr>
              <a:t>WHERE office</a:t>
            </a:r>
            <a:r>
              <a:rPr lang="en-US" sz="2000" dirty="0" smtClean="0">
                <a:solidFill>
                  <a:srgbClr val="000000"/>
                </a:solidFill>
                <a:latin typeface="Lucida Console" charset="0"/>
                <a:ea typeface="Lucida Console" charset="0"/>
                <a:cs typeface="Lucida Console" charset="0"/>
              </a:rPr>
              <a:t> = "London";</a:t>
            </a:r>
            <a:endParaRPr kumimoji="0" lang="en-US" sz="2000" b="0" i="0" u="none" strike="noStrike" cap="none" spc="0" normalizeH="0" baseline="0" dirty="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204154136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sp>
        <p:nvSpPr>
          <p:cNvPr id="4" name="Rectangle 3"/>
          <p:cNvSpPr/>
          <p:nvPr/>
        </p:nvSpPr>
        <p:spPr>
          <a:xfrm>
            <a:off x="386079" y="619272"/>
            <a:ext cx="8078859" cy="4247317"/>
          </a:xfrm>
          <a:prstGeom prst="rect">
            <a:avLst/>
          </a:prstGeom>
        </p:spPr>
        <p:txBody>
          <a:bodyPr wrap="square">
            <a:spAutoFit/>
          </a:bodyPr>
          <a:lstStyle/>
          <a:p>
            <a:pPr>
              <a:spcAft>
                <a:spcPts val="0"/>
              </a:spcAft>
            </a:pPr>
            <a:r>
              <a:rPr lang="en-GB" sz="1500" dirty="0">
                <a:latin typeface="Lucida Console" charset="0"/>
                <a:ea typeface="Lucida Console" charset="0"/>
                <a:cs typeface="Lucida Console" charset="0"/>
              </a:rPr>
              <a:t>{</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r>
              <a:rPr lang="en-GB" sz="1500" dirty="0" err="1">
                <a:latin typeface="Lucida Console" charset="0"/>
                <a:ea typeface="Lucida Console" charset="0"/>
                <a:cs typeface="Lucida Console" charset="0"/>
              </a:rPr>
              <a:t>requestID</a:t>
            </a:r>
            <a:r>
              <a:rPr lang="en-GB" sz="1500" dirty="0">
                <a:latin typeface="Lucida Console" charset="0"/>
                <a:ea typeface="Lucida Console" charset="0"/>
                <a:cs typeface="Lucida Console" charset="0"/>
              </a:rPr>
              <a:t>": "6e733000-ac83-44ba-95a7-9b012e9c553d",</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"signature":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"$1": "number"</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"results":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"$1": 6</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"status": "success",</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"metrics":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r>
              <a:rPr lang="en-GB" sz="1500" dirty="0" err="1">
                <a:latin typeface="Lucida Console" charset="0"/>
                <a:ea typeface="Lucida Console" charset="0"/>
                <a:cs typeface="Lucida Console" charset="0"/>
              </a:rPr>
              <a:t>elapsedTime</a:t>
            </a:r>
            <a:r>
              <a:rPr lang="en-GB" sz="1500" dirty="0">
                <a:latin typeface="Lucida Console" charset="0"/>
                <a:ea typeface="Lucida Console" charset="0"/>
                <a:cs typeface="Lucida Console" charset="0"/>
              </a:rPr>
              <a:t>": "18.603124ms",</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r>
              <a:rPr lang="en-GB" sz="1500" dirty="0" err="1">
                <a:latin typeface="Lucida Console" charset="0"/>
                <a:ea typeface="Lucida Console" charset="0"/>
                <a:cs typeface="Lucida Console" charset="0"/>
              </a:rPr>
              <a:t>executionTime</a:t>
            </a:r>
            <a:r>
              <a:rPr lang="en-GB" sz="1500" dirty="0">
                <a:latin typeface="Lucida Console" charset="0"/>
                <a:ea typeface="Lucida Console" charset="0"/>
                <a:cs typeface="Lucida Console" charset="0"/>
              </a:rPr>
              <a:t>": "18.327696ms",</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r>
              <a:rPr lang="en-GB" sz="1500" dirty="0" err="1">
                <a:latin typeface="Lucida Console" charset="0"/>
                <a:ea typeface="Lucida Console" charset="0"/>
                <a:cs typeface="Lucida Console" charset="0"/>
              </a:rPr>
              <a:t>resultCount</a:t>
            </a:r>
            <a:r>
              <a:rPr lang="en-GB" sz="1500" dirty="0">
                <a:latin typeface="Lucida Console" charset="0"/>
                <a:ea typeface="Lucida Console" charset="0"/>
                <a:cs typeface="Lucida Console" charset="0"/>
              </a:rPr>
              <a:t>": 1,</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r>
              <a:rPr lang="en-GB" sz="1500" dirty="0" err="1">
                <a:latin typeface="Lucida Console" charset="0"/>
                <a:ea typeface="Lucida Console" charset="0"/>
                <a:cs typeface="Lucida Console" charset="0"/>
              </a:rPr>
              <a:t>resultSize</a:t>
            </a:r>
            <a:r>
              <a:rPr lang="en-GB" sz="1500" dirty="0">
                <a:latin typeface="Lucida Console" charset="0"/>
                <a:ea typeface="Lucida Console" charset="0"/>
                <a:cs typeface="Lucida Console" charset="0"/>
              </a:rPr>
              <a:t>": 31</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    }</a:t>
            </a:r>
            <a:endParaRPr lang="en-US" sz="1500" dirty="0">
              <a:latin typeface="Lucida Console" charset="0"/>
              <a:ea typeface="Lucida Console" charset="0"/>
              <a:cs typeface="Lucida Console" charset="0"/>
            </a:endParaRPr>
          </a:p>
          <a:p>
            <a:pPr>
              <a:spcAft>
                <a:spcPts val="0"/>
              </a:spcAft>
            </a:pPr>
            <a:r>
              <a:rPr lang="en-GB" sz="1500" dirty="0">
                <a:latin typeface="Lucida Console" charset="0"/>
                <a:ea typeface="Lucida Console" charset="0"/>
                <a:cs typeface="Lucida Console" charset="0"/>
              </a:rPr>
              <a:t>}</a:t>
            </a:r>
            <a:endParaRPr lang="en-US" sz="1500" dirty="0">
              <a:effectLst/>
              <a:latin typeface="Lucida Console" charset="0"/>
              <a:ea typeface="Lucida Console" charset="0"/>
              <a:cs typeface="Lucida Console" charset="0"/>
            </a:endParaRPr>
          </a:p>
        </p:txBody>
      </p:sp>
    </p:spTree>
    <p:extLst>
      <p:ext uri="{BB962C8B-B14F-4D97-AF65-F5344CB8AC3E}">
        <p14:creationId xmlns:p14="http://schemas.microsoft.com/office/powerpoint/2010/main" val="12473621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sp>
        <p:nvSpPr>
          <p:cNvPr id="4" name="TextBox 3"/>
          <p:cNvSpPr txBox="1"/>
          <p:nvPr/>
        </p:nvSpPr>
        <p:spPr>
          <a:xfrm>
            <a:off x="466344" y="2156253"/>
            <a:ext cx="5099411"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a:t>
            </a:r>
            <a:r>
              <a:rPr lang="en-US" sz="2400" dirty="0" smtClean="0">
                <a:solidFill>
                  <a:srgbClr val="000000"/>
                </a:solidFill>
                <a:latin typeface="Lucida Console" charset="0"/>
                <a:ea typeface="Lucida Console" charset="0"/>
                <a:cs typeface="Lucida Console" charset="0"/>
              </a:rPr>
              <a:t>email</a:t>
            </a:r>
            <a:r>
              <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 FROM `default`</a:t>
            </a:r>
          </a:p>
          <a:p>
            <a:pPr marL="0" marR="0" indent="0" algn="l" defTabSz="457200" rtl="0" fontAlgn="auto" latinLnBrk="1" hangingPunct="0">
              <a:lnSpc>
                <a:spcPct val="100000"/>
              </a:lnSpc>
              <a:spcBef>
                <a:spcPts val="0"/>
              </a:spcBef>
              <a:spcAft>
                <a:spcPts val="0"/>
              </a:spcAft>
              <a:buClrTx/>
              <a:buSzTx/>
              <a:buFontTx/>
              <a:buNone/>
              <a:tabLst/>
            </a:pPr>
            <a:r>
              <a:rPr lang="en-US" sz="2400" baseline="0" dirty="0" smtClean="0">
                <a:solidFill>
                  <a:srgbClr val="000000"/>
                </a:solidFill>
                <a:latin typeface="Lucida Console" charset="0"/>
                <a:ea typeface="Lucida Console" charset="0"/>
                <a:cs typeface="Lucida Console" charset="0"/>
              </a:rPr>
              <a:t>WHERE office</a:t>
            </a:r>
            <a:r>
              <a:rPr lang="en-US" sz="2400" dirty="0" smtClean="0">
                <a:solidFill>
                  <a:srgbClr val="000000"/>
                </a:solidFill>
                <a:latin typeface="Lucida Console" charset="0"/>
                <a:ea typeface="Lucida Console" charset="0"/>
                <a:cs typeface="Lucida Console" charset="0"/>
              </a:rPr>
              <a:t> = "London";</a:t>
            </a:r>
            <a:endParaRPr kumimoji="0" lang="en-US" sz="2400" b="0" i="0" u="none" strike="noStrike" cap="none" spc="0" normalizeH="0" baseline="0" dirty="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41336296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49</a:t>
            </a:fld>
            <a:endParaRPr lang="en-US">
              <a:latin typeface="Corbe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 y="704702"/>
            <a:ext cx="5599176" cy="4033342"/>
          </a:xfrm>
          <a:prstGeom prst="rect">
            <a:avLst/>
          </a:prstGeom>
        </p:spPr>
      </p:pic>
    </p:spTree>
    <p:extLst>
      <p:ext uri="{BB962C8B-B14F-4D97-AF65-F5344CB8AC3E}">
        <p14:creationId xmlns:p14="http://schemas.microsoft.com/office/powerpoint/2010/main" val="33798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a:t>
            </a:r>
            <a:endParaRPr lang="en-US" dirty="0"/>
          </a:p>
        </p:txBody>
      </p:sp>
      <p:sp>
        <p:nvSpPr>
          <p:cNvPr id="3" name="TextBox 2"/>
          <p:cNvSpPr txBox="1"/>
          <p:nvPr/>
        </p:nvSpPr>
        <p:spPr>
          <a:xfrm>
            <a:off x="1905000" y="2310140"/>
            <a:ext cx="5334000" cy="523220"/>
          </a:xfrm>
          <a:prstGeom prst="rect">
            <a:avLst/>
          </a:prstGeom>
          <a:noFill/>
        </p:spPr>
        <p:txBody>
          <a:bodyPr wrap="square" rtlCol="0">
            <a:spAutoFit/>
          </a:bodyPr>
          <a:lstStyle/>
          <a:p>
            <a:pPr algn="ctr"/>
            <a:r>
              <a:rPr lang="en-US" sz="2800" b="1" dirty="0" smtClean="0"/>
              <a:t>email: </a:t>
            </a:r>
            <a:r>
              <a:rPr lang="en-US" sz="2800" dirty="0" err="1" smtClean="0"/>
              <a:t>nic@couchbase.com</a:t>
            </a:r>
            <a:endParaRPr lang="en-US" sz="2800" dirty="0"/>
          </a:p>
        </p:txBody>
      </p:sp>
    </p:spTree>
    <p:extLst>
      <p:ext uri="{BB962C8B-B14F-4D97-AF65-F5344CB8AC3E}">
        <p14:creationId xmlns:p14="http://schemas.microsoft.com/office/powerpoint/2010/main" val="346815318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6344" y="709100"/>
            <a:ext cx="5599176" cy="4028944"/>
          </a:xfrm>
          <a:prstGeom prst="rect">
            <a:avLst/>
          </a:prstGeom>
        </p:spPr>
      </p:pic>
    </p:spTree>
    <p:extLst>
      <p:ext uri="{BB962C8B-B14F-4D97-AF65-F5344CB8AC3E}">
        <p14:creationId xmlns:p14="http://schemas.microsoft.com/office/powerpoint/2010/main" val="28299239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sp>
        <p:nvSpPr>
          <p:cNvPr id="4" name="TextBox 3"/>
          <p:cNvSpPr txBox="1"/>
          <p:nvPr/>
        </p:nvSpPr>
        <p:spPr>
          <a:xfrm>
            <a:off x="466344" y="1971587"/>
            <a:ext cx="6026648"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a:t>
            </a:r>
            <a:r>
              <a:rPr lang="en-US" sz="2400" dirty="0" smtClean="0">
                <a:solidFill>
                  <a:srgbClr val="000000"/>
                </a:solidFill>
                <a:latin typeface="Lucida Console" charset="0"/>
                <a:ea typeface="Lucida Console" charset="0"/>
                <a:cs typeface="Lucida Console" charset="0"/>
              </a:rPr>
              <a:t>email</a:t>
            </a:r>
            <a:r>
              <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 FROM `default`</a:t>
            </a:r>
          </a:p>
          <a:p>
            <a:pPr marL="0" marR="0" indent="0" algn="l" defTabSz="457200" rtl="0" fontAlgn="auto" latinLnBrk="1" hangingPunct="0">
              <a:lnSpc>
                <a:spcPct val="100000"/>
              </a:lnSpc>
              <a:spcBef>
                <a:spcPts val="0"/>
              </a:spcBef>
              <a:spcAft>
                <a:spcPts val="0"/>
              </a:spcAft>
              <a:buClrTx/>
              <a:buSzTx/>
              <a:buFontTx/>
              <a:buNone/>
              <a:tabLst/>
            </a:pPr>
            <a:r>
              <a:rPr lang="en-US" sz="2400" baseline="0" dirty="0" smtClean="0">
                <a:solidFill>
                  <a:srgbClr val="000000"/>
                </a:solidFill>
                <a:latin typeface="Lucida Console" charset="0"/>
                <a:ea typeface="Lucida Console" charset="0"/>
                <a:cs typeface="Lucida Console" charset="0"/>
              </a:rPr>
              <a:t>WHERE office</a:t>
            </a:r>
            <a:r>
              <a:rPr lang="en-US" sz="2400" dirty="0" smtClean="0">
                <a:solidFill>
                  <a:srgbClr val="000000"/>
                </a:solidFill>
                <a:latin typeface="Lucida Console" charset="0"/>
                <a:ea typeface="Lucida Console" charset="0"/>
                <a:cs typeface="Lucida Console" charset="0"/>
              </a:rPr>
              <a:t> = "London"</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AND team = "Developer Advocacy";</a:t>
            </a:r>
            <a:endParaRPr kumimoji="0" lang="en-US" sz="2400" b="0" i="0" u="none" strike="noStrike" cap="none" spc="0" normalizeH="0" baseline="0" dirty="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29341387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52</a:t>
            </a:fld>
            <a:endParaRPr lang="en-US">
              <a:latin typeface="Corbe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 y="784690"/>
            <a:ext cx="4797044" cy="3883322"/>
          </a:xfrm>
          <a:prstGeom prst="rect">
            <a:avLst/>
          </a:prstGeom>
        </p:spPr>
      </p:pic>
    </p:spTree>
    <p:extLst>
      <p:ext uri="{BB962C8B-B14F-4D97-AF65-F5344CB8AC3E}">
        <p14:creationId xmlns:p14="http://schemas.microsoft.com/office/powerpoint/2010/main" val="4112902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sp>
        <p:nvSpPr>
          <p:cNvPr id="4" name="TextBox 3"/>
          <p:cNvSpPr txBox="1"/>
          <p:nvPr/>
        </p:nvSpPr>
        <p:spPr>
          <a:xfrm>
            <a:off x="466344" y="1971587"/>
            <a:ext cx="6212095"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a:t>
            </a:r>
            <a:r>
              <a:rPr lang="en-US" sz="2400" dirty="0" smtClean="0">
                <a:solidFill>
                  <a:srgbClr val="000000"/>
                </a:solidFill>
                <a:latin typeface="Lucida Console" charset="0"/>
                <a:ea typeface="Lucida Console" charset="0"/>
                <a:cs typeface="Lucida Console" charset="0"/>
              </a:rPr>
              <a:t>email</a:t>
            </a:r>
            <a:r>
              <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 FROM `default`</a:t>
            </a:r>
          </a:p>
          <a:p>
            <a:pPr marL="0" marR="0" indent="0" algn="l" defTabSz="457200" rtl="0" fontAlgn="auto" latinLnBrk="1" hangingPunct="0">
              <a:lnSpc>
                <a:spcPct val="100000"/>
              </a:lnSpc>
              <a:spcBef>
                <a:spcPts val="0"/>
              </a:spcBef>
              <a:spcAft>
                <a:spcPts val="0"/>
              </a:spcAft>
              <a:buClrTx/>
              <a:buSzTx/>
              <a:buFontTx/>
              <a:buNone/>
              <a:tabLst/>
            </a:pPr>
            <a:r>
              <a:rPr lang="en-US" sz="2400" baseline="0" dirty="0" smtClean="0">
                <a:solidFill>
                  <a:srgbClr val="000000"/>
                </a:solidFill>
                <a:latin typeface="Lucida Console" charset="0"/>
                <a:ea typeface="Lucida Console" charset="0"/>
                <a:cs typeface="Lucida Console" charset="0"/>
              </a:rPr>
              <a:t>WHERE office</a:t>
            </a:r>
            <a:r>
              <a:rPr lang="en-US" sz="2400" dirty="0" smtClean="0">
                <a:solidFill>
                  <a:srgbClr val="000000"/>
                </a:solidFill>
                <a:latin typeface="Lucida Console" charset="0"/>
                <a:ea typeface="Lucida Console" charset="0"/>
                <a:cs typeface="Lucida Console" charset="0"/>
              </a:rPr>
              <a:t> = "London"</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AND team != "Developer Advocacy";</a:t>
            </a:r>
            <a:endParaRPr kumimoji="0" lang="en-US" sz="2400" b="0" i="0" u="none" strike="noStrike" cap="none" spc="0" normalizeH="0" baseline="0" dirty="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210592955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54</a:t>
            </a:fld>
            <a:endParaRPr lang="en-US">
              <a:latin typeface="Corbe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 y="771821"/>
            <a:ext cx="4821375" cy="3909060"/>
          </a:xfrm>
          <a:prstGeom prst="rect">
            <a:avLst/>
          </a:prstGeom>
        </p:spPr>
      </p:pic>
    </p:spTree>
    <p:extLst>
      <p:ext uri="{BB962C8B-B14F-4D97-AF65-F5344CB8AC3E}">
        <p14:creationId xmlns:p14="http://schemas.microsoft.com/office/powerpoint/2010/main" val="843690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But this is JSON</a:t>
            </a:r>
            <a:endParaRPr lang="en-US" dirty="0"/>
          </a:p>
        </p:txBody>
      </p:sp>
      <p:sp>
        <p:nvSpPr>
          <p:cNvPr id="5" name="Subtitle 4"/>
          <p:cNvSpPr>
            <a:spLocks noGrp="1"/>
          </p:cNvSpPr>
          <p:nvPr>
            <p:ph type="subTitle" idx="1"/>
          </p:nvPr>
        </p:nvSpPr>
        <p:spPr>
          <a:xfrm>
            <a:off x="1100667" y="3063240"/>
            <a:ext cx="6942666" cy="1152144"/>
          </a:xfrm>
        </p:spPr>
        <p:txBody>
          <a:bodyPr/>
          <a:lstStyle/>
          <a:p>
            <a:endParaRPr lang="en-US" dirty="0"/>
          </a:p>
        </p:txBody>
      </p:sp>
      <p:sp>
        <p:nvSpPr>
          <p:cNvPr id="3" name="Slide Number Placeholder 2"/>
          <p:cNvSpPr>
            <a:spLocks noGrp="1"/>
          </p:cNvSpPr>
          <p:nvPr>
            <p:ph type="sldNum" sz="quarter" idx="4294967295"/>
          </p:nvPr>
        </p:nvSpPr>
        <p:spPr>
          <a:xfrm>
            <a:off x="8402638" y="4767263"/>
            <a:ext cx="741362" cy="274637"/>
          </a:xfrm>
        </p:spPr>
        <p:txBody>
          <a:bodyPr/>
          <a:lstStyle/>
          <a:p>
            <a:fld id="{E728A94C-44F1-DF43-8BD8-694E750DEF33}" type="slidenum">
              <a:rPr lang="en-US" smtClean="0"/>
              <a:t>55</a:t>
            </a:fld>
            <a:endParaRPr lang="en-US"/>
          </a:p>
        </p:txBody>
      </p:sp>
    </p:spTree>
    <p:extLst>
      <p:ext uri="{BB962C8B-B14F-4D97-AF65-F5344CB8AC3E}">
        <p14:creationId xmlns:p14="http://schemas.microsoft.com/office/powerpoint/2010/main" val="731582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344" y="1971587"/>
            <a:ext cx="4913963"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conferences[0].name</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AS </a:t>
            </a:r>
            <a:r>
              <a:rPr lang="en-US" sz="2400" dirty="0" err="1" smtClean="0">
                <a:solidFill>
                  <a:srgbClr val="000000"/>
                </a:solidFill>
                <a:latin typeface="Lucida Console" charset="0"/>
                <a:ea typeface="Lucida Console" charset="0"/>
                <a:cs typeface="Lucida Console" charset="0"/>
              </a:rPr>
              <a:t>event_name</a:t>
            </a:r>
            <a:endParaRPr lang="en-US" sz="2400" dirty="0">
              <a:solidFill>
                <a:srgbClr val="000000"/>
              </a:solidFill>
              <a:latin typeface="Lucida Console" charset="0"/>
              <a:ea typeface="Lucida Console" charset="0"/>
              <a:cs typeface="Lucida Console" charset="0"/>
            </a:endParaRP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FROM `default`;</a:t>
            </a:r>
          </a:p>
        </p:txBody>
      </p:sp>
      <p:sp>
        <p:nvSpPr>
          <p:cNvPr id="2" name="Title 1"/>
          <p:cNvSpPr>
            <a:spLocks noGrp="1"/>
          </p:cNvSpPr>
          <p:nvPr>
            <p:ph type="title"/>
          </p:nvPr>
        </p:nvSpPr>
        <p:spPr/>
        <p:txBody>
          <a:bodyPr/>
          <a:lstStyle/>
          <a:p>
            <a:r>
              <a:rPr lang="en-US" sz="2600" dirty="0" smtClean="0"/>
              <a:t>ARRAY ELEMENTS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56</a:t>
            </a:fld>
            <a:endParaRPr lang="en-US">
              <a:latin typeface="Corbel"/>
            </a:endParaRPr>
          </a:p>
        </p:txBody>
      </p:sp>
    </p:spTree>
    <p:extLst>
      <p:ext uri="{BB962C8B-B14F-4D97-AF65-F5344CB8AC3E}">
        <p14:creationId xmlns:p14="http://schemas.microsoft.com/office/powerpoint/2010/main" val="993906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ARRAY ELEMENTS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57</a:t>
            </a:fld>
            <a:endParaRPr lang="en-US">
              <a:latin typeface="Corbe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 y="758951"/>
            <a:ext cx="4220321" cy="3971169"/>
          </a:xfrm>
          <a:prstGeom prst="rect">
            <a:avLst/>
          </a:prstGeom>
        </p:spPr>
      </p:pic>
    </p:spTree>
    <p:extLst>
      <p:ext uri="{BB962C8B-B14F-4D97-AF65-F5344CB8AC3E}">
        <p14:creationId xmlns:p14="http://schemas.microsoft.com/office/powerpoint/2010/main" val="18356156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344" y="1941522"/>
            <a:ext cx="7251342" cy="15696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DISTINCT </a:t>
            </a:r>
          </a:p>
          <a:p>
            <a:pPr marL="0" marR="0" indent="0" algn="l" defTabSz="457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conferences[0].name</a:t>
            </a:r>
          </a:p>
          <a:p>
            <a:pPr marL="0" marR="0" indent="0" algn="l" defTabSz="457200" rtl="0" fontAlgn="auto" latinLnBrk="1" hangingPunct="0">
              <a:lnSpc>
                <a:spcPct val="100000"/>
              </a:lnSpc>
              <a:spcBef>
                <a:spcPts val="0"/>
              </a:spcBef>
              <a:spcAft>
                <a:spcPts val="0"/>
              </a:spcAft>
              <a:buClrTx/>
              <a:buSzTx/>
              <a:buFontTx/>
              <a:buNone/>
              <a:tabLst/>
            </a:pPr>
            <a:r>
              <a:rPr lang="en-US" sz="3200" dirty="0" smtClean="0">
                <a:solidFill>
                  <a:srgbClr val="000000"/>
                </a:solidFill>
                <a:latin typeface="Lucida Console" charset="0"/>
                <a:ea typeface="Lucida Console" charset="0"/>
                <a:cs typeface="Lucida Console" charset="0"/>
              </a:rPr>
              <a:t>AS </a:t>
            </a:r>
            <a:r>
              <a:rPr lang="en-US" sz="3200" dirty="0" err="1" smtClean="0">
                <a:solidFill>
                  <a:srgbClr val="000000"/>
                </a:solidFill>
                <a:latin typeface="Lucida Console" charset="0"/>
                <a:ea typeface="Lucida Console" charset="0"/>
                <a:cs typeface="Lucida Console" charset="0"/>
              </a:rPr>
              <a:t>event_name</a:t>
            </a:r>
            <a:r>
              <a:rPr lang="en-US" sz="3200" dirty="0" smtClean="0">
                <a:solidFill>
                  <a:srgbClr val="000000"/>
                </a:solidFill>
                <a:latin typeface="Lucida Console" charset="0"/>
                <a:ea typeface="Lucida Console" charset="0"/>
                <a:cs typeface="Lucida Console" charset="0"/>
              </a:rPr>
              <a:t> FROM `default`;</a:t>
            </a:r>
          </a:p>
        </p:txBody>
      </p:sp>
      <p:sp>
        <p:nvSpPr>
          <p:cNvPr id="2" name="Title 1"/>
          <p:cNvSpPr>
            <a:spLocks noGrp="1"/>
          </p:cNvSpPr>
          <p:nvPr>
            <p:ph type="title"/>
          </p:nvPr>
        </p:nvSpPr>
        <p:spPr/>
        <p:txBody>
          <a:bodyPr/>
          <a:lstStyle/>
          <a:p>
            <a:r>
              <a:rPr lang="en-US" sz="2600" dirty="0" smtClean="0"/>
              <a:t>DISTINCT ARRAY ELEMENTS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58</a:t>
            </a:fld>
            <a:endParaRPr lang="en-US">
              <a:latin typeface="Corbel"/>
            </a:endParaRPr>
          </a:p>
        </p:txBody>
      </p:sp>
    </p:spTree>
    <p:extLst>
      <p:ext uri="{BB962C8B-B14F-4D97-AF65-F5344CB8AC3E}">
        <p14:creationId xmlns:p14="http://schemas.microsoft.com/office/powerpoint/2010/main" val="3845961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50000"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DISTINCT ARRAY ELEMENTS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59</a:t>
            </a:fld>
            <a:endParaRPr lang="en-US">
              <a:latin typeface="Corbe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774685"/>
            <a:ext cx="4791456" cy="3771053"/>
          </a:xfrm>
          <a:prstGeom prst="rect">
            <a:avLst/>
          </a:prstGeom>
        </p:spPr>
      </p:pic>
    </p:spTree>
    <p:extLst>
      <p:ext uri="{BB962C8B-B14F-4D97-AF65-F5344CB8AC3E}">
        <p14:creationId xmlns:p14="http://schemas.microsoft.com/office/powerpoint/2010/main" val="19193784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a:t>
            </a:r>
            <a:endParaRPr lang="en-US" dirty="0"/>
          </a:p>
        </p:txBody>
      </p:sp>
      <p:sp>
        <p:nvSpPr>
          <p:cNvPr id="3" name="TextBox 2"/>
          <p:cNvSpPr txBox="1"/>
          <p:nvPr/>
        </p:nvSpPr>
        <p:spPr>
          <a:xfrm>
            <a:off x="572703" y="1663809"/>
            <a:ext cx="7998595" cy="1815882"/>
          </a:xfrm>
          <a:prstGeom prst="rect">
            <a:avLst/>
          </a:prstGeom>
          <a:noFill/>
        </p:spPr>
        <p:txBody>
          <a:bodyPr wrap="square" rtlCol="0">
            <a:spAutoFit/>
          </a:bodyPr>
          <a:lstStyle/>
          <a:p>
            <a:r>
              <a:rPr lang="en-US" sz="2800" b="1" dirty="0" smtClean="0"/>
              <a:t>email: 	</a:t>
            </a:r>
            <a:r>
              <a:rPr lang="en-US" sz="2800" dirty="0" smtClean="0"/>
              <a:t>{</a:t>
            </a:r>
          </a:p>
          <a:p>
            <a:r>
              <a:rPr lang="en-US" sz="2800" dirty="0"/>
              <a:t>	</a:t>
            </a:r>
            <a:r>
              <a:rPr lang="en-US" sz="2800" dirty="0" smtClean="0"/>
              <a:t>			“work”: “</a:t>
            </a:r>
            <a:r>
              <a:rPr lang="en-US" sz="2800" dirty="0" err="1" smtClean="0"/>
              <a:t>nic@couchbase.com</a:t>
            </a:r>
            <a:r>
              <a:rPr lang="en-US" sz="2800" dirty="0" smtClean="0"/>
              <a:t>”,</a:t>
            </a:r>
          </a:p>
          <a:p>
            <a:r>
              <a:rPr lang="en-US" sz="2800" dirty="0"/>
              <a:t>	</a:t>
            </a:r>
            <a:r>
              <a:rPr lang="en-US" sz="2800" dirty="0" smtClean="0"/>
              <a:t>			“other”: “</a:t>
            </a:r>
            <a:r>
              <a:rPr lang="en-US" sz="2800" dirty="0" err="1" smtClean="0"/>
              <a:t>nic.raboy@couchbase.com</a:t>
            </a:r>
            <a:r>
              <a:rPr lang="en-US" sz="2800" dirty="0" smtClean="0"/>
              <a:t>”</a:t>
            </a:r>
          </a:p>
          <a:p>
            <a:r>
              <a:rPr lang="en-US" sz="2800" dirty="0" smtClean="0"/>
              <a:t>			}</a:t>
            </a:r>
            <a:endParaRPr lang="en-US" sz="2800" dirty="0"/>
          </a:p>
        </p:txBody>
      </p:sp>
    </p:spTree>
    <p:extLst>
      <p:ext uri="{BB962C8B-B14F-4D97-AF65-F5344CB8AC3E}">
        <p14:creationId xmlns:p14="http://schemas.microsoft.com/office/powerpoint/2010/main" val="225034324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344" y="1382606"/>
            <a:ext cx="7004480" cy="25545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DISTINCT </a:t>
            </a:r>
          </a:p>
          <a:p>
            <a:pPr marL="0" marR="0" indent="0" algn="l" defTabSz="457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conferences[0].name</a:t>
            </a:r>
          </a:p>
          <a:p>
            <a:pPr marL="0" marR="0" indent="0" algn="l" defTabSz="457200" rtl="0" fontAlgn="auto" latinLnBrk="1" hangingPunct="0">
              <a:lnSpc>
                <a:spcPct val="100000"/>
              </a:lnSpc>
              <a:spcBef>
                <a:spcPts val="0"/>
              </a:spcBef>
              <a:spcAft>
                <a:spcPts val="0"/>
              </a:spcAft>
              <a:buClrTx/>
              <a:buSzTx/>
              <a:buFontTx/>
              <a:buNone/>
              <a:tabLst/>
            </a:pPr>
            <a:r>
              <a:rPr lang="en-US" sz="3200" dirty="0" smtClean="0">
                <a:solidFill>
                  <a:srgbClr val="000000"/>
                </a:solidFill>
                <a:latin typeface="Lucida Console" charset="0"/>
                <a:ea typeface="Lucida Console" charset="0"/>
                <a:cs typeface="Lucida Console" charset="0"/>
              </a:rPr>
              <a:t>AS </a:t>
            </a:r>
            <a:r>
              <a:rPr lang="en-US" sz="3200" dirty="0" err="1" smtClean="0">
                <a:solidFill>
                  <a:srgbClr val="000000"/>
                </a:solidFill>
                <a:latin typeface="Lucida Console" charset="0"/>
                <a:ea typeface="Lucida Console" charset="0"/>
                <a:cs typeface="Lucida Console" charset="0"/>
              </a:rPr>
              <a:t>event_name</a:t>
            </a:r>
            <a:r>
              <a:rPr lang="en-US" sz="3200" dirty="0" smtClean="0">
                <a:solidFill>
                  <a:srgbClr val="000000"/>
                </a:solidFill>
                <a:latin typeface="Lucida Console" charset="0"/>
                <a:ea typeface="Lucida Console" charset="0"/>
                <a:cs typeface="Lucida Console" charset="0"/>
              </a:rPr>
              <a:t> FROM `default`</a:t>
            </a:r>
          </a:p>
          <a:p>
            <a:pPr marL="0" marR="0" indent="0" algn="l" defTabSz="457200" rtl="0" fontAlgn="auto" latinLnBrk="1" hangingPunct="0">
              <a:lnSpc>
                <a:spcPct val="100000"/>
              </a:lnSpc>
              <a:spcBef>
                <a:spcPts val="0"/>
              </a:spcBef>
              <a:spcAft>
                <a:spcPts val="0"/>
              </a:spcAft>
              <a:buClrTx/>
              <a:buSzTx/>
              <a:buFontTx/>
              <a:buNone/>
              <a:tabLst/>
            </a:pPr>
            <a:r>
              <a:rPr lang="en-US" sz="3200" dirty="0" smtClean="0">
                <a:solidFill>
                  <a:srgbClr val="000000"/>
                </a:solidFill>
                <a:latin typeface="Lucida Console" charset="0"/>
                <a:ea typeface="Lucida Console" charset="0"/>
                <a:cs typeface="Lucida Console" charset="0"/>
              </a:rPr>
              <a:t>WHERE conferences</a:t>
            </a:r>
          </a:p>
          <a:p>
            <a:pPr marL="0" marR="0" indent="0" algn="l" defTabSz="457200" rtl="0" fontAlgn="auto" latinLnBrk="1" hangingPunct="0">
              <a:lnSpc>
                <a:spcPct val="100000"/>
              </a:lnSpc>
              <a:spcBef>
                <a:spcPts val="0"/>
              </a:spcBef>
              <a:spcAft>
                <a:spcPts val="0"/>
              </a:spcAft>
              <a:buClrTx/>
              <a:buSzTx/>
              <a:buFontTx/>
              <a:buNone/>
              <a:tabLst/>
            </a:pPr>
            <a:r>
              <a:rPr lang="en-US" sz="3200" dirty="0" smtClean="0">
                <a:solidFill>
                  <a:srgbClr val="000000"/>
                </a:solidFill>
                <a:latin typeface="Lucida Console" charset="0"/>
                <a:ea typeface="Lucida Console" charset="0"/>
                <a:cs typeface="Lucida Console" charset="0"/>
              </a:rPr>
              <a:t>IS NOT MISSING;</a:t>
            </a:r>
          </a:p>
        </p:txBody>
      </p:sp>
      <p:sp>
        <p:nvSpPr>
          <p:cNvPr id="2" name="Title 1"/>
          <p:cNvSpPr>
            <a:spLocks noGrp="1"/>
          </p:cNvSpPr>
          <p:nvPr>
            <p:ph type="title"/>
          </p:nvPr>
        </p:nvSpPr>
        <p:spPr/>
        <p:txBody>
          <a:bodyPr/>
          <a:lstStyle/>
          <a:p>
            <a:r>
              <a:rPr lang="en-US" sz="2600" dirty="0" smtClean="0"/>
              <a:t>REMOVE MISSING ITEMS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60</a:t>
            </a:fld>
            <a:endParaRPr lang="en-US">
              <a:latin typeface="Corbel"/>
            </a:endParaRPr>
          </a:p>
        </p:txBody>
      </p:sp>
    </p:spTree>
    <p:extLst>
      <p:ext uri="{BB962C8B-B14F-4D97-AF65-F5344CB8AC3E}">
        <p14:creationId xmlns:p14="http://schemas.microsoft.com/office/powerpoint/2010/main" val="1388188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REMOVE MISSING ITEMS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61</a:t>
            </a:fld>
            <a:endParaRPr lang="en-US">
              <a:latin typeface="Corbe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724783"/>
            <a:ext cx="5568696" cy="3909646"/>
          </a:xfrm>
          <a:prstGeom prst="rect">
            <a:avLst/>
          </a:prstGeom>
        </p:spPr>
      </p:pic>
    </p:spTree>
    <p:extLst>
      <p:ext uri="{BB962C8B-B14F-4D97-AF65-F5344CB8AC3E}">
        <p14:creationId xmlns:p14="http://schemas.microsoft.com/office/powerpoint/2010/main" val="32749821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344" y="1417589"/>
            <a:ext cx="5655753" cy="2308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2400" dirty="0">
                <a:solidFill>
                  <a:schemeClr val="tx1"/>
                </a:solidFill>
                <a:latin typeface="Lucida Console" charset="0"/>
                <a:ea typeface="Lucida Console" charset="0"/>
                <a:cs typeface="Lucida Console" charset="0"/>
              </a:rPr>
              <a:t>SELECT </a:t>
            </a:r>
            <a:r>
              <a:rPr lang="en-US" sz="2400" dirty="0" smtClean="0">
                <a:solidFill>
                  <a:schemeClr val="tx1"/>
                </a:solidFill>
                <a:latin typeface="Lucida Console" charset="0"/>
                <a:ea typeface="Lucida Console" charset="0"/>
                <a:cs typeface="Lucida Console" charset="0"/>
              </a:rPr>
              <a:t>email </a:t>
            </a:r>
            <a:r>
              <a:rPr lang="en-US" sz="2400" dirty="0">
                <a:solidFill>
                  <a:schemeClr val="tx1"/>
                </a:solidFill>
                <a:latin typeface="Lucida Console" charset="0"/>
                <a:ea typeface="Lucida Console" charset="0"/>
                <a:cs typeface="Lucida Console" charset="0"/>
              </a:rPr>
              <a:t>AS person</a:t>
            </a:r>
            <a:r>
              <a:rPr lang="en-US" sz="2400" dirty="0" smtClean="0">
                <a:solidFill>
                  <a:schemeClr val="tx1"/>
                </a:solidFill>
                <a:latin typeface="Lucida Console" charset="0"/>
                <a:ea typeface="Lucida Console" charset="0"/>
                <a:cs typeface="Lucida Console" charset="0"/>
              </a:rPr>
              <a:t>,</a:t>
            </a:r>
          </a:p>
          <a:p>
            <a:pPr algn="l" rtl="0" latinLnBrk="1" hangingPunct="0"/>
            <a:r>
              <a:rPr lang="en-US" sz="2400" dirty="0" smtClean="0">
                <a:solidFill>
                  <a:schemeClr val="tx1"/>
                </a:solidFill>
                <a:latin typeface="Lucida Console" charset="0"/>
                <a:ea typeface="Lucida Console" charset="0"/>
                <a:cs typeface="Lucida Console" charset="0"/>
              </a:rPr>
              <a:t>conferences[0</a:t>
            </a:r>
            <a:r>
              <a:rPr lang="en-US" sz="2400" dirty="0">
                <a:solidFill>
                  <a:schemeClr val="tx1"/>
                </a:solidFill>
                <a:latin typeface="Lucida Console" charset="0"/>
                <a:ea typeface="Lucida Console" charset="0"/>
                <a:cs typeface="Lucida Console" charset="0"/>
              </a:rPr>
              <a:t>].name AS event </a:t>
            </a:r>
            <a:endParaRPr lang="en-US" sz="2400" dirty="0" smtClean="0">
              <a:solidFill>
                <a:schemeClr val="tx1"/>
              </a:solidFill>
              <a:latin typeface="Lucida Console" charset="0"/>
              <a:ea typeface="Lucida Console" charset="0"/>
              <a:cs typeface="Lucida Console" charset="0"/>
            </a:endParaRPr>
          </a:p>
          <a:p>
            <a:pPr algn="l" rtl="0" latinLnBrk="1" hangingPunct="0"/>
            <a:r>
              <a:rPr lang="en-US" sz="2400" dirty="0" smtClean="0">
                <a:solidFill>
                  <a:schemeClr val="tx1"/>
                </a:solidFill>
                <a:latin typeface="Lucida Console" charset="0"/>
                <a:ea typeface="Lucida Console" charset="0"/>
                <a:cs typeface="Lucida Console" charset="0"/>
              </a:rPr>
              <a:t>FROM `default`</a:t>
            </a:r>
          </a:p>
          <a:p>
            <a:pPr algn="l" rtl="0" latinLnBrk="1" hangingPunct="0"/>
            <a:r>
              <a:rPr lang="en-US" sz="2400" dirty="0" smtClean="0">
                <a:solidFill>
                  <a:schemeClr val="tx1"/>
                </a:solidFill>
                <a:latin typeface="Lucida Console" charset="0"/>
                <a:ea typeface="Lucida Console" charset="0"/>
                <a:cs typeface="Lucida Console" charset="0"/>
              </a:rPr>
              <a:t>WHERE ANY </a:t>
            </a:r>
            <a:r>
              <a:rPr lang="en-US" sz="2400" dirty="0">
                <a:solidFill>
                  <a:schemeClr val="tx1"/>
                </a:solidFill>
                <a:latin typeface="Lucida Console" charset="0"/>
                <a:ea typeface="Lucida Console" charset="0"/>
                <a:cs typeface="Lucida Console" charset="0"/>
              </a:rPr>
              <a:t>event in </a:t>
            </a:r>
            <a:r>
              <a:rPr lang="en-US" sz="2400" dirty="0" smtClean="0">
                <a:solidFill>
                  <a:schemeClr val="tx1"/>
                </a:solidFill>
                <a:latin typeface="Lucida Console" charset="0"/>
                <a:ea typeface="Lucida Console" charset="0"/>
                <a:cs typeface="Lucida Console" charset="0"/>
              </a:rPr>
              <a:t>conferences </a:t>
            </a:r>
          </a:p>
          <a:p>
            <a:pPr algn="l" rtl="0" latinLnBrk="1" hangingPunct="0"/>
            <a:r>
              <a:rPr lang="en-US" sz="2400" dirty="0" smtClean="0">
                <a:solidFill>
                  <a:schemeClr val="tx1"/>
                </a:solidFill>
                <a:latin typeface="Lucida Console" charset="0"/>
                <a:ea typeface="Lucida Console" charset="0"/>
                <a:cs typeface="Lucida Console" charset="0"/>
              </a:rPr>
              <a:t>SATISFIES </a:t>
            </a:r>
            <a:r>
              <a:rPr lang="en-US" sz="2400" dirty="0" err="1">
                <a:solidFill>
                  <a:schemeClr val="tx1"/>
                </a:solidFill>
                <a:latin typeface="Lucida Console" charset="0"/>
                <a:ea typeface="Lucida Console" charset="0"/>
                <a:cs typeface="Lucida Console" charset="0"/>
              </a:rPr>
              <a:t>event.name</a:t>
            </a:r>
            <a:r>
              <a:rPr lang="en-US" sz="2400" dirty="0">
                <a:solidFill>
                  <a:schemeClr val="tx1"/>
                </a:solidFill>
                <a:latin typeface="Lucida Console" charset="0"/>
                <a:ea typeface="Lucida Console" charset="0"/>
                <a:cs typeface="Lucida Console" charset="0"/>
              </a:rPr>
              <a:t> = </a:t>
            </a:r>
            <a:endParaRPr lang="en-US" sz="2400" dirty="0" smtClean="0">
              <a:solidFill>
                <a:schemeClr val="tx1"/>
              </a:solidFill>
              <a:latin typeface="Lucida Console" charset="0"/>
              <a:ea typeface="Lucida Console" charset="0"/>
              <a:cs typeface="Lucida Console" charset="0"/>
            </a:endParaRPr>
          </a:p>
          <a:p>
            <a:pPr algn="l" rtl="0" latinLnBrk="1" hangingPunct="0"/>
            <a:r>
              <a:rPr lang="en-US" sz="2400" dirty="0" smtClean="0">
                <a:solidFill>
                  <a:schemeClr val="tx1"/>
                </a:solidFill>
                <a:latin typeface="Lucida Console" charset="0"/>
                <a:ea typeface="Lucida Console" charset="0"/>
                <a:cs typeface="Lucida Console" charset="0"/>
              </a:rPr>
              <a:t>"</a:t>
            </a:r>
            <a:r>
              <a:rPr lang="en-US" sz="2400" dirty="0" err="1">
                <a:solidFill>
                  <a:schemeClr val="tx1"/>
                </a:solidFill>
                <a:latin typeface="Lucida Console" charset="0"/>
                <a:ea typeface="Lucida Console" charset="0"/>
                <a:cs typeface="Lucida Console" charset="0"/>
              </a:rPr>
              <a:t>Droidcon</a:t>
            </a:r>
            <a:r>
              <a:rPr lang="en-US" sz="2400" dirty="0">
                <a:solidFill>
                  <a:schemeClr val="tx1"/>
                </a:solidFill>
                <a:latin typeface="Lucida Console" charset="0"/>
                <a:ea typeface="Lucida Console" charset="0"/>
                <a:cs typeface="Lucida Console" charset="0"/>
              </a:rPr>
              <a:t> Sweden" END;</a:t>
            </a:r>
            <a:endParaRPr lang="en-US" sz="2400" dirty="0" smtClean="0">
              <a:solidFill>
                <a:schemeClr val="tx1"/>
              </a:solidFill>
              <a:latin typeface="Lucida Console" charset="0"/>
              <a:ea typeface="Lucida Console" charset="0"/>
              <a:cs typeface="Lucida Console" charset="0"/>
            </a:endParaRPr>
          </a:p>
        </p:txBody>
      </p:sp>
      <p:sp>
        <p:nvSpPr>
          <p:cNvPr id="2" name="Title 1"/>
          <p:cNvSpPr>
            <a:spLocks noGrp="1"/>
          </p:cNvSpPr>
          <p:nvPr>
            <p:ph type="title"/>
          </p:nvPr>
        </p:nvSpPr>
        <p:spPr/>
        <p:txBody>
          <a:bodyPr/>
          <a:lstStyle/>
          <a:p>
            <a:r>
              <a:rPr lang="en-US" sz="2600" dirty="0" smtClean="0"/>
              <a:t>WHO IS GOING TO DROIDCON SWEDEN?</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62</a:t>
            </a:fld>
            <a:endParaRPr lang="en-US">
              <a:latin typeface="Corbel"/>
            </a:endParaRPr>
          </a:p>
        </p:txBody>
      </p:sp>
    </p:spTree>
    <p:extLst>
      <p:ext uri="{BB962C8B-B14F-4D97-AF65-F5344CB8AC3E}">
        <p14:creationId xmlns:p14="http://schemas.microsoft.com/office/powerpoint/2010/main" val="3385860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4" y="835814"/>
            <a:ext cx="7772400" cy="3829673"/>
          </a:xfrm>
          <a:prstGeom prst="rect">
            <a:avLst/>
          </a:prstGeom>
        </p:spPr>
      </p:pic>
      <p:sp>
        <p:nvSpPr>
          <p:cNvPr id="2" name="Title 1"/>
          <p:cNvSpPr>
            <a:spLocks noGrp="1"/>
          </p:cNvSpPr>
          <p:nvPr>
            <p:ph type="title"/>
          </p:nvPr>
        </p:nvSpPr>
        <p:spPr/>
        <p:txBody>
          <a:bodyPr/>
          <a:lstStyle/>
          <a:p>
            <a:r>
              <a:rPr lang="en-US" sz="2600" dirty="0" smtClean="0"/>
              <a:t>WHO IS GOING TO DROIDCON SWEDEN?</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63</a:t>
            </a:fld>
            <a:endParaRPr lang="en-US">
              <a:latin typeface="Corbel"/>
            </a:endParaRPr>
          </a:p>
        </p:txBody>
      </p:sp>
    </p:spTree>
    <p:extLst>
      <p:ext uri="{BB962C8B-B14F-4D97-AF65-F5344CB8AC3E}">
        <p14:creationId xmlns:p14="http://schemas.microsoft.com/office/powerpoint/2010/main" val="16489289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going on underneath?</a:t>
            </a:r>
            <a:endParaRPr lang="en-US" dirty="0"/>
          </a:p>
        </p:txBody>
      </p:sp>
      <p:sp>
        <p:nvSpPr>
          <p:cNvPr id="5" name="Subtitle 4"/>
          <p:cNvSpPr>
            <a:spLocks noGrp="1"/>
          </p:cNvSpPr>
          <p:nvPr>
            <p:ph type="subTitle" idx="1"/>
          </p:nvPr>
        </p:nvSpPr>
        <p:spPr>
          <a:xfrm>
            <a:off x="1100667" y="3063240"/>
            <a:ext cx="6942666" cy="1152144"/>
          </a:xfrm>
        </p:spPr>
        <p:txBody>
          <a:bodyPr/>
          <a:lstStyle/>
          <a:p>
            <a:endParaRPr lang="en-US" dirty="0"/>
          </a:p>
        </p:txBody>
      </p:sp>
      <p:sp>
        <p:nvSpPr>
          <p:cNvPr id="3" name="Slide Number Placeholder 2"/>
          <p:cNvSpPr>
            <a:spLocks noGrp="1"/>
          </p:cNvSpPr>
          <p:nvPr>
            <p:ph type="sldNum" sz="quarter" idx="4294967295"/>
          </p:nvPr>
        </p:nvSpPr>
        <p:spPr>
          <a:xfrm>
            <a:off x="8402638" y="4767263"/>
            <a:ext cx="741362" cy="274637"/>
          </a:xfrm>
        </p:spPr>
        <p:txBody>
          <a:bodyPr/>
          <a:lstStyle/>
          <a:p>
            <a:fld id="{E728A94C-44F1-DF43-8BD8-694E750DEF33}" type="slidenum">
              <a:rPr lang="en-US" smtClean="0"/>
              <a:t>64</a:t>
            </a:fld>
            <a:endParaRPr lang="en-US"/>
          </a:p>
        </p:txBody>
      </p:sp>
    </p:spTree>
    <p:extLst>
      <p:ext uri="{BB962C8B-B14F-4D97-AF65-F5344CB8AC3E}">
        <p14:creationId xmlns:p14="http://schemas.microsoft.com/office/powerpoint/2010/main" val="244152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344" y="1417589"/>
            <a:ext cx="5841200" cy="2308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2400" dirty="0" smtClean="0">
                <a:solidFill>
                  <a:schemeClr val="tx1"/>
                </a:solidFill>
                <a:latin typeface="Lucida Console" charset="0"/>
                <a:ea typeface="Lucida Console" charset="0"/>
                <a:cs typeface="Lucida Console" charset="0"/>
              </a:rPr>
              <a:t>EXPLAIN SELECT email </a:t>
            </a:r>
            <a:r>
              <a:rPr lang="en-US" sz="2400" dirty="0">
                <a:solidFill>
                  <a:schemeClr val="tx1"/>
                </a:solidFill>
                <a:latin typeface="Lucida Console" charset="0"/>
                <a:ea typeface="Lucida Console" charset="0"/>
                <a:cs typeface="Lucida Console" charset="0"/>
              </a:rPr>
              <a:t>AS person</a:t>
            </a:r>
            <a:r>
              <a:rPr lang="en-US" sz="2400" dirty="0" smtClean="0">
                <a:solidFill>
                  <a:schemeClr val="tx1"/>
                </a:solidFill>
                <a:latin typeface="Lucida Console" charset="0"/>
                <a:ea typeface="Lucida Console" charset="0"/>
                <a:cs typeface="Lucida Console" charset="0"/>
              </a:rPr>
              <a:t>,</a:t>
            </a:r>
          </a:p>
          <a:p>
            <a:pPr algn="l" rtl="0" latinLnBrk="1" hangingPunct="0"/>
            <a:r>
              <a:rPr lang="en-US" sz="2400" dirty="0" smtClean="0">
                <a:solidFill>
                  <a:schemeClr val="tx1"/>
                </a:solidFill>
                <a:latin typeface="Lucida Console" charset="0"/>
                <a:ea typeface="Lucida Console" charset="0"/>
                <a:cs typeface="Lucida Console" charset="0"/>
              </a:rPr>
              <a:t>conferences[0</a:t>
            </a:r>
            <a:r>
              <a:rPr lang="en-US" sz="2400" dirty="0">
                <a:solidFill>
                  <a:schemeClr val="tx1"/>
                </a:solidFill>
                <a:latin typeface="Lucida Console" charset="0"/>
                <a:ea typeface="Lucida Console" charset="0"/>
                <a:cs typeface="Lucida Console" charset="0"/>
              </a:rPr>
              <a:t>].name AS event </a:t>
            </a:r>
            <a:endParaRPr lang="en-US" sz="2400" dirty="0" smtClean="0">
              <a:solidFill>
                <a:schemeClr val="tx1"/>
              </a:solidFill>
              <a:latin typeface="Lucida Console" charset="0"/>
              <a:ea typeface="Lucida Console" charset="0"/>
              <a:cs typeface="Lucida Console" charset="0"/>
            </a:endParaRPr>
          </a:p>
          <a:p>
            <a:pPr algn="l" rtl="0" latinLnBrk="1" hangingPunct="0"/>
            <a:r>
              <a:rPr lang="en-US" sz="2400" dirty="0" smtClean="0">
                <a:solidFill>
                  <a:schemeClr val="tx1"/>
                </a:solidFill>
                <a:latin typeface="Lucida Console" charset="0"/>
                <a:ea typeface="Lucida Console" charset="0"/>
                <a:cs typeface="Lucida Console" charset="0"/>
              </a:rPr>
              <a:t>FROM `default`</a:t>
            </a:r>
          </a:p>
          <a:p>
            <a:pPr algn="l" rtl="0" latinLnBrk="1" hangingPunct="0"/>
            <a:r>
              <a:rPr lang="en-US" sz="2400" dirty="0" smtClean="0">
                <a:solidFill>
                  <a:schemeClr val="tx1"/>
                </a:solidFill>
                <a:latin typeface="Lucida Console" charset="0"/>
                <a:ea typeface="Lucida Console" charset="0"/>
                <a:cs typeface="Lucida Console" charset="0"/>
              </a:rPr>
              <a:t>WHERE ANY </a:t>
            </a:r>
            <a:r>
              <a:rPr lang="en-US" sz="2400" dirty="0">
                <a:solidFill>
                  <a:schemeClr val="tx1"/>
                </a:solidFill>
                <a:latin typeface="Lucida Console" charset="0"/>
                <a:ea typeface="Lucida Console" charset="0"/>
                <a:cs typeface="Lucida Console" charset="0"/>
              </a:rPr>
              <a:t>event in </a:t>
            </a:r>
            <a:r>
              <a:rPr lang="en-US" sz="2400" dirty="0" smtClean="0">
                <a:solidFill>
                  <a:schemeClr val="tx1"/>
                </a:solidFill>
                <a:latin typeface="Lucida Console" charset="0"/>
                <a:ea typeface="Lucida Console" charset="0"/>
                <a:cs typeface="Lucida Console" charset="0"/>
              </a:rPr>
              <a:t>conferences </a:t>
            </a:r>
          </a:p>
          <a:p>
            <a:pPr algn="l" rtl="0" latinLnBrk="1" hangingPunct="0"/>
            <a:r>
              <a:rPr lang="en-US" sz="2400" dirty="0" smtClean="0">
                <a:solidFill>
                  <a:schemeClr val="tx1"/>
                </a:solidFill>
                <a:latin typeface="Lucida Console" charset="0"/>
                <a:ea typeface="Lucida Console" charset="0"/>
                <a:cs typeface="Lucida Console" charset="0"/>
              </a:rPr>
              <a:t>SATISFIES </a:t>
            </a:r>
            <a:r>
              <a:rPr lang="en-US" sz="2400" dirty="0" err="1">
                <a:solidFill>
                  <a:schemeClr val="tx1"/>
                </a:solidFill>
                <a:latin typeface="Lucida Console" charset="0"/>
                <a:ea typeface="Lucida Console" charset="0"/>
                <a:cs typeface="Lucida Console" charset="0"/>
              </a:rPr>
              <a:t>event.name</a:t>
            </a:r>
            <a:r>
              <a:rPr lang="en-US" sz="2400" dirty="0">
                <a:solidFill>
                  <a:schemeClr val="tx1"/>
                </a:solidFill>
                <a:latin typeface="Lucida Console" charset="0"/>
                <a:ea typeface="Lucida Console" charset="0"/>
                <a:cs typeface="Lucida Console" charset="0"/>
              </a:rPr>
              <a:t> = </a:t>
            </a:r>
            <a:endParaRPr lang="en-US" sz="2400" dirty="0" smtClean="0">
              <a:solidFill>
                <a:schemeClr val="tx1"/>
              </a:solidFill>
              <a:latin typeface="Lucida Console" charset="0"/>
              <a:ea typeface="Lucida Console" charset="0"/>
              <a:cs typeface="Lucida Console" charset="0"/>
            </a:endParaRPr>
          </a:p>
          <a:p>
            <a:pPr algn="l" rtl="0" latinLnBrk="1" hangingPunct="0"/>
            <a:r>
              <a:rPr lang="en-US" sz="2400" dirty="0" smtClean="0">
                <a:solidFill>
                  <a:schemeClr val="tx1"/>
                </a:solidFill>
                <a:latin typeface="Lucida Console" charset="0"/>
                <a:ea typeface="Lucida Console" charset="0"/>
                <a:cs typeface="Lucida Console" charset="0"/>
              </a:rPr>
              <a:t>"</a:t>
            </a:r>
            <a:r>
              <a:rPr lang="en-US" sz="2400" dirty="0" err="1">
                <a:solidFill>
                  <a:schemeClr val="tx1"/>
                </a:solidFill>
                <a:latin typeface="Lucida Console" charset="0"/>
                <a:ea typeface="Lucida Console" charset="0"/>
                <a:cs typeface="Lucida Console" charset="0"/>
              </a:rPr>
              <a:t>Droidcon</a:t>
            </a:r>
            <a:r>
              <a:rPr lang="en-US" sz="2400" dirty="0">
                <a:solidFill>
                  <a:schemeClr val="tx1"/>
                </a:solidFill>
                <a:latin typeface="Lucida Console" charset="0"/>
                <a:ea typeface="Lucida Console" charset="0"/>
                <a:cs typeface="Lucida Console" charset="0"/>
              </a:rPr>
              <a:t> Sweden" END;</a:t>
            </a:r>
            <a:endParaRPr lang="en-US" sz="2400" dirty="0" smtClean="0">
              <a:solidFill>
                <a:schemeClr val="tx1"/>
              </a:solidFill>
              <a:latin typeface="Lucida Console" charset="0"/>
              <a:ea typeface="Lucida Console" charset="0"/>
              <a:cs typeface="Lucida Console" charset="0"/>
            </a:endParaRPr>
          </a:p>
        </p:txBody>
      </p:sp>
      <p:sp>
        <p:nvSpPr>
          <p:cNvPr id="2" name="Title 1"/>
          <p:cNvSpPr>
            <a:spLocks noGrp="1"/>
          </p:cNvSpPr>
          <p:nvPr>
            <p:ph type="title"/>
          </p:nvPr>
        </p:nvSpPr>
        <p:spPr/>
        <p:txBody>
          <a:bodyPr/>
          <a:lstStyle/>
          <a:p>
            <a:r>
              <a:rPr lang="en-US" sz="2600" dirty="0" smtClean="0"/>
              <a:t>EXPLAIN</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65</a:t>
            </a:fld>
            <a:endParaRPr lang="en-US">
              <a:latin typeface="Corbel"/>
            </a:endParaRPr>
          </a:p>
        </p:txBody>
      </p:sp>
    </p:spTree>
    <p:extLst>
      <p:ext uri="{BB962C8B-B14F-4D97-AF65-F5344CB8AC3E}">
        <p14:creationId xmlns:p14="http://schemas.microsoft.com/office/powerpoint/2010/main" val="15484431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EXPLAIN</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66</a:t>
            </a:fld>
            <a:endParaRPr lang="en-US">
              <a:latin typeface="Corbe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 y="663533"/>
            <a:ext cx="4893345" cy="4174236"/>
          </a:xfrm>
          <a:prstGeom prst="rect">
            <a:avLst/>
          </a:prstGeom>
        </p:spPr>
      </p:pic>
    </p:spTree>
    <p:extLst>
      <p:ext uri="{BB962C8B-B14F-4D97-AF65-F5344CB8AC3E}">
        <p14:creationId xmlns:p14="http://schemas.microsoft.com/office/powerpoint/2010/main" val="19533251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Surely I can write too?</a:t>
            </a:r>
            <a:endParaRPr lang="en-US" dirty="0"/>
          </a:p>
        </p:txBody>
      </p:sp>
      <p:sp>
        <p:nvSpPr>
          <p:cNvPr id="5" name="Subtitle 4"/>
          <p:cNvSpPr>
            <a:spLocks noGrp="1"/>
          </p:cNvSpPr>
          <p:nvPr>
            <p:ph type="subTitle" idx="1"/>
          </p:nvPr>
        </p:nvSpPr>
        <p:spPr>
          <a:xfrm>
            <a:off x="1100667" y="3063240"/>
            <a:ext cx="6942666" cy="1152144"/>
          </a:xfrm>
        </p:spPr>
        <p:txBody>
          <a:bodyPr/>
          <a:lstStyle/>
          <a:p>
            <a:endParaRPr lang="en-US" dirty="0"/>
          </a:p>
        </p:txBody>
      </p:sp>
      <p:sp>
        <p:nvSpPr>
          <p:cNvPr id="3" name="Slide Number Placeholder 2"/>
          <p:cNvSpPr>
            <a:spLocks noGrp="1"/>
          </p:cNvSpPr>
          <p:nvPr>
            <p:ph type="sldNum" sz="quarter" idx="4294967295"/>
          </p:nvPr>
        </p:nvSpPr>
        <p:spPr>
          <a:xfrm>
            <a:off x="8402638" y="4767263"/>
            <a:ext cx="741362" cy="274637"/>
          </a:xfrm>
        </p:spPr>
        <p:txBody>
          <a:bodyPr/>
          <a:lstStyle/>
          <a:p>
            <a:fld id="{E728A94C-44F1-DF43-8BD8-694E750DEF33}" type="slidenum">
              <a:rPr lang="en-US" smtClean="0"/>
              <a:t>67</a:t>
            </a:fld>
            <a:endParaRPr lang="en-US"/>
          </a:p>
        </p:txBody>
      </p:sp>
    </p:spTree>
    <p:extLst>
      <p:ext uri="{BB962C8B-B14F-4D97-AF65-F5344CB8AC3E}">
        <p14:creationId xmlns:p14="http://schemas.microsoft.com/office/powerpoint/2010/main" val="1548560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Updating and deleting</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68</a:t>
            </a:fld>
            <a:endParaRPr lang="en-US">
              <a:latin typeface="Corbel"/>
            </a:endParaRPr>
          </a:p>
        </p:txBody>
      </p:sp>
      <p:sp>
        <p:nvSpPr>
          <p:cNvPr id="6" name="Rectangle 5"/>
          <p:cNvSpPr/>
          <p:nvPr/>
        </p:nvSpPr>
        <p:spPr>
          <a:xfrm>
            <a:off x="466344" y="2037407"/>
            <a:ext cx="8550739" cy="1569660"/>
          </a:xfrm>
          <a:prstGeom prst="rect">
            <a:avLst/>
          </a:prstGeom>
        </p:spPr>
        <p:txBody>
          <a:bodyPr wrap="none">
            <a:spAutoFit/>
          </a:bodyPr>
          <a:lstStyle/>
          <a:p>
            <a:pPr marL="285750" indent="-285750">
              <a:buFont typeface="Arial" charset="0"/>
              <a:buChar char="•"/>
            </a:pPr>
            <a:r>
              <a:rPr lang="en-GB" sz="2400" dirty="0" smtClean="0">
                <a:solidFill>
                  <a:schemeClr val="accent1"/>
                </a:solidFill>
                <a:latin typeface="Calibri" charset="0"/>
                <a:ea typeface="Calibri" charset="0"/>
                <a:cs typeface="Calibri" charset="0"/>
              </a:rPr>
              <a:t>DELETE: provide the key to delete the document</a:t>
            </a:r>
          </a:p>
          <a:p>
            <a:pPr marL="285750" indent="-285750">
              <a:buFont typeface="Arial" charset="0"/>
              <a:buChar char="•"/>
            </a:pPr>
            <a:r>
              <a:rPr lang="en-GB" sz="2400" dirty="0" smtClean="0">
                <a:solidFill>
                  <a:schemeClr val="accent1"/>
                </a:solidFill>
                <a:latin typeface="Calibri" charset="0"/>
                <a:ea typeface="Calibri" charset="0"/>
                <a:cs typeface="Calibri" charset="0"/>
              </a:rPr>
              <a:t>INSERT: provide a key and some JSON to create a new document</a:t>
            </a:r>
          </a:p>
          <a:p>
            <a:pPr marL="285750" indent="-285750">
              <a:buFont typeface="Arial" charset="0"/>
              <a:buChar char="•"/>
            </a:pPr>
            <a:r>
              <a:rPr lang="en-GB" sz="2400" dirty="0" smtClean="0">
                <a:solidFill>
                  <a:schemeClr val="accent1"/>
                </a:solidFill>
                <a:latin typeface="Calibri" charset="0"/>
                <a:ea typeface="Calibri" charset="0"/>
                <a:cs typeface="Calibri" charset="0"/>
              </a:rPr>
              <a:t>UPSERT: as INSERT but will overwrite existing docs</a:t>
            </a:r>
          </a:p>
          <a:p>
            <a:pPr marL="285750" indent="-285750">
              <a:buFont typeface="Arial" charset="0"/>
              <a:buChar char="•"/>
            </a:pPr>
            <a:r>
              <a:rPr lang="en-GB" sz="2400" dirty="0" smtClean="0">
                <a:solidFill>
                  <a:schemeClr val="accent1"/>
                </a:solidFill>
                <a:latin typeface="Calibri" charset="0"/>
                <a:ea typeface="Calibri" charset="0"/>
                <a:cs typeface="Calibri" charset="0"/>
              </a:rPr>
              <a:t>UPDATE: change individual values inside existing docs</a:t>
            </a:r>
          </a:p>
        </p:txBody>
      </p:sp>
    </p:spTree>
    <p:extLst>
      <p:ext uri="{BB962C8B-B14F-4D97-AF65-F5344CB8AC3E}">
        <p14:creationId xmlns:p14="http://schemas.microsoft.com/office/powerpoint/2010/main" val="9652009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 larger data-set: travel-sample</a:t>
            </a:r>
            <a:endParaRPr lang="en-US" dirty="0"/>
          </a:p>
        </p:txBody>
      </p:sp>
      <p:sp>
        <p:nvSpPr>
          <p:cNvPr id="5" name="Subtitle 4"/>
          <p:cNvSpPr>
            <a:spLocks noGrp="1"/>
          </p:cNvSpPr>
          <p:nvPr>
            <p:ph type="subTitle" idx="1"/>
          </p:nvPr>
        </p:nvSpPr>
        <p:spPr>
          <a:xfrm>
            <a:off x="1100667" y="3063240"/>
            <a:ext cx="6942666" cy="1152144"/>
          </a:xfrm>
        </p:spPr>
        <p:txBody>
          <a:bodyPr/>
          <a:lstStyle/>
          <a:p>
            <a:endParaRPr lang="en-US" dirty="0"/>
          </a:p>
        </p:txBody>
      </p:sp>
      <p:sp>
        <p:nvSpPr>
          <p:cNvPr id="3" name="Slide Number Placeholder 2"/>
          <p:cNvSpPr>
            <a:spLocks noGrp="1"/>
          </p:cNvSpPr>
          <p:nvPr>
            <p:ph type="sldNum" sz="quarter" idx="4294967295"/>
          </p:nvPr>
        </p:nvSpPr>
        <p:spPr>
          <a:xfrm>
            <a:off x="8402638" y="4767263"/>
            <a:ext cx="741362" cy="274637"/>
          </a:xfrm>
        </p:spPr>
        <p:txBody>
          <a:bodyPr/>
          <a:lstStyle/>
          <a:p>
            <a:fld id="{E728A94C-44F1-DF43-8BD8-694E750DEF33}" type="slidenum">
              <a:rPr lang="en-US" smtClean="0"/>
              <a:t>69</a:t>
            </a:fld>
            <a:endParaRPr lang="en-US"/>
          </a:p>
        </p:txBody>
      </p:sp>
    </p:spTree>
    <p:extLst>
      <p:ext uri="{BB962C8B-B14F-4D97-AF65-F5344CB8AC3E}">
        <p14:creationId xmlns:p14="http://schemas.microsoft.com/office/powerpoint/2010/main" val="304287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14299"/>
            <a:ext cx="3175000" cy="1828800"/>
          </a:xfrm>
          <a:prstGeom prst="rect">
            <a:avLst/>
          </a:prstGeom>
        </p:spPr>
      </p:pic>
      <p:sp>
        <p:nvSpPr>
          <p:cNvPr id="7" name="TextBox 6"/>
          <p:cNvSpPr txBox="1"/>
          <p:nvPr/>
        </p:nvSpPr>
        <p:spPr>
          <a:xfrm>
            <a:off x="2363614" y="2267089"/>
            <a:ext cx="1144414" cy="523220"/>
          </a:xfrm>
          <a:prstGeom prst="rect">
            <a:avLst/>
          </a:prstGeom>
          <a:noFill/>
        </p:spPr>
        <p:txBody>
          <a:bodyPr wrap="none" rtlCol="0">
            <a:spAutoFit/>
          </a:bodyPr>
          <a:lstStyle/>
          <a:p>
            <a:r>
              <a:rPr lang="en-US" sz="2800" b="1" dirty="0" smtClean="0"/>
              <a:t>email:</a:t>
            </a:r>
            <a:endParaRPr lang="en-US" sz="2800" b="1" dirty="0"/>
          </a:p>
        </p:txBody>
      </p:sp>
    </p:spTree>
    <p:extLst>
      <p:ext uri="{BB962C8B-B14F-4D97-AF65-F5344CB8AC3E}">
        <p14:creationId xmlns:p14="http://schemas.microsoft.com/office/powerpoint/2010/main" val="358073959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TRAVEL SAMPLE DATA</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70</a:t>
            </a:fld>
            <a:endParaRPr lang="en-US">
              <a:latin typeface="Corbel"/>
            </a:endParaRPr>
          </a:p>
        </p:txBody>
      </p:sp>
      <p:pic>
        <p:nvPicPr>
          <p:cNvPr id="4" name="Picture 3"/>
          <p:cNvPicPr>
            <a:picLocks noChangeAspect="1"/>
          </p:cNvPicPr>
          <p:nvPr/>
        </p:nvPicPr>
        <p:blipFill>
          <a:blip r:embed="rId3"/>
          <a:stretch>
            <a:fillRect/>
          </a:stretch>
        </p:blipFill>
        <p:spPr>
          <a:xfrm>
            <a:off x="466344" y="877062"/>
            <a:ext cx="2999232" cy="1999488"/>
          </a:xfrm>
          <a:prstGeom prst="rect">
            <a:avLst/>
          </a:prstGeom>
        </p:spPr>
      </p:pic>
      <p:pic>
        <p:nvPicPr>
          <p:cNvPr id="5" name="Picture 4"/>
          <p:cNvPicPr>
            <a:picLocks noChangeAspect="1"/>
          </p:cNvPicPr>
          <p:nvPr/>
        </p:nvPicPr>
        <p:blipFill>
          <a:blip r:embed="rId4"/>
          <a:stretch>
            <a:fillRect/>
          </a:stretch>
        </p:blipFill>
        <p:spPr>
          <a:xfrm>
            <a:off x="4871347" y="871757"/>
            <a:ext cx="3593592" cy="2004793"/>
          </a:xfrm>
          <a:prstGeom prst="rect">
            <a:avLst/>
          </a:prstGeom>
        </p:spPr>
      </p:pic>
      <p:pic>
        <p:nvPicPr>
          <p:cNvPr id="8" name="Picture 7"/>
          <p:cNvPicPr>
            <a:picLocks noChangeAspect="1"/>
          </p:cNvPicPr>
          <p:nvPr/>
        </p:nvPicPr>
        <p:blipFill>
          <a:blip r:embed="rId5"/>
          <a:stretch>
            <a:fillRect/>
          </a:stretch>
        </p:blipFill>
        <p:spPr>
          <a:xfrm>
            <a:off x="466344" y="2876550"/>
            <a:ext cx="2999232" cy="2094776"/>
          </a:xfrm>
          <a:prstGeom prst="rect">
            <a:avLst/>
          </a:prstGeom>
        </p:spPr>
      </p:pic>
      <p:pic>
        <p:nvPicPr>
          <p:cNvPr id="9" name="Picture 8"/>
          <p:cNvPicPr>
            <a:picLocks noChangeAspect="1"/>
          </p:cNvPicPr>
          <p:nvPr/>
        </p:nvPicPr>
        <p:blipFill>
          <a:blip r:embed="rId6"/>
          <a:stretch>
            <a:fillRect/>
          </a:stretch>
        </p:blipFill>
        <p:spPr>
          <a:xfrm>
            <a:off x="5465707" y="3470246"/>
            <a:ext cx="2999232" cy="1501080"/>
          </a:xfrm>
          <a:prstGeom prst="rect">
            <a:avLst/>
          </a:prstGeom>
        </p:spPr>
      </p:pic>
    </p:spTree>
    <p:extLst>
      <p:ext uri="{BB962C8B-B14F-4D97-AF65-F5344CB8AC3E}">
        <p14:creationId xmlns:p14="http://schemas.microsoft.com/office/powerpoint/2010/main" val="3186907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50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0000">
                                          <p:cBhvr additive="base">
                                            <p:cTn id="13" dur="5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5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50000">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50000">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14:bounceEnd="50000">
                                          <p:cBhvr additive="base">
                                            <p:cTn id="25" dur="5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travel-sample</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71</a:t>
            </a:fld>
            <a:endParaRPr lang="en-US">
              <a:latin typeface="Corbe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62" y="785051"/>
            <a:ext cx="6074276" cy="3982212"/>
          </a:xfrm>
          <a:prstGeom prst="rect">
            <a:avLst/>
          </a:prstGeom>
        </p:spPr>
      </p:pic>
    </p:spTree>
    <p:extLst>
      <p:ext uri="{BB962C8B-B14F-4D97-AF65-F5344CB8AC3E}">
        <p14:creationId xmlns:p14="http://schemas.microsoft.com/office/powerpoint/2010/main" val="4079897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CREATE PRIMARY INDEX</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72</a:t>
            </a:fld>
            <a:endParaRPr lang="en-US">
              <a:latin typeface="Corbel"/>
            </a:endParaRPr>
          </a:p>
        </p:txBody>
      </p:sp>
      <p:sp>
        <p:nvSpPr>
          <p:cNvPr id="5" name="TextBox 4"/>
          <p:cNvSpPr txBox="1"/>
          <p:nvPr/>
        </p:nvSpPr>
        <p:spPr>
          <a:xfrm>
            <a:off x="466344" y="1971587"/>
            <a:ext cx="3801279"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CREATE PRIMARY</a:t>
            </a:r>
            <a:r>
              <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 INDEX</a:t>
            </a:r>
            <a:endParaRPr lang="en-US" sz="2400" dirty="0">
              <a:solidFill>
                <a:srgbClr val="000000"/>
              </a:solidFill>
              <a:latin typeface="Lucida Console" charset="0"/>
              <a:ea typeface="Lucida Console" charset="0"/>
              <a:cs typeface="Lucida Console" charset="0"/>
            </a:endParaRPr>
          </a:p>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ON `travel-sample`</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USING GSI;</a:t>
            </a:r>
            <a:endPar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7971878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976" y="755548"/>
            <a:ext cx="4702048" cy="3808659"/>
          </a:xfrm>
          <a:prstGeom prst="rect">
            <a:avLst/>
          </a:prstGeom>
        </p:spPr>
      </p:pic>
    </p:spTree>
    <p:extLst>
      <p:ext uri="{BB962C8B-B14F-4D97-AF65-F5344CB8AC3E}">
        <p14:creationId xmlns:p14="http://schemas.microsoft.com/office/powerpoint/2010/main" val="283363079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1474879"/>
            <a:ext cx="7278624" cy="2193743"/>
          </a:xfrm>
          <a:prstGeom prst="rect">
            <a:avLst/>
          </a:prstGeom>
        </p:spPr>
      </p:pic>
    </p:spTree>
    <p:extLst>
      <p:ext uri="{BB962C8B-B14F-4D97-AF65-F5344CB8AC3E}">
        <p14:creationId xmlns:p14="http://schemas.microsoft.com/office/powerpoint/2010/main" val="17860627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75</a:t>
            </a:fld>
            <a:endParaRPr lang="en-US">
              <a:latin typeface="Corbel"/>
            </a:endParaRPr>
          </a:p>
        </p:txBody>
      </p:sp>
      <p:sp>
        <p:nvSpPr>
          <p:cNvPr id="5" name="TextBox 4"/>
          <p:cNvSpPr txBox="1"/>
          <p:nvPr/>
        </p:nvSpPr>
        <p:spPr>
          <a:xfrm>
            <a:off x="466344" y="2156253"/>
            <a:ext cx="5470306" cy="83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 FROM `travel-sample`</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WHERE type = "airline";</a:t>
            </a:r>
            <a:endPar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15841239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76</a:t>
            </a:fld>
            <a:endParaRPr lang="en-US">
              <a:latin typeface="Corbe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980" y="710332"/>
            <a:ext cx="4892040" cy="3945007"/>
          </a:xfrm>
          <a:prstGeom prst="rect">
            <a:avLst/>
          </a:prstGeom>
        </p:spPr>
      </p:pic>
    </p:spTree>
    <p:extLst>
      <p:ext uri="{BB962C8B-B14F-4D97-AF65-F5344CB8AC3E}">
        <p14:creationId xmlns:p14="http://schemas.microsoft.com/office/powerpoint/2010/main" val="15206839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5980" y="710332"/>
            <a:ext cx="4892040" cy="3970173"/>
          </a:xfrm>
          <a:prstGeom prst="rect">
            <a:avLst/>
          </a:prstGeom>
        </p:spPr>
      </p:pic>
    </p:spTree>
    <p:extLst>
      <p:ext uri="{BB962C8B-B14F-4D97-AF65-F5344CB8AC3E}">
        <p14:creationId xmlns:p14="http://schemas.microsoft.com/office/powerpoint/2010/main" val="31065550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78</a:t>
            </a:fld>
            <a:endParaRPr lang="en-US">
              <a:latin typeface="Corbel"/>
            </a:endParaRPr>
          </a:p>
        </p:txBody>
      </p:sp>
      <p:sp>
        <p:nvSpPr>
          <p:cNvPr id="5" name="TextBox 4"/>
          <p:cNvSpPr txBox="1"/>
          <p:nvPr/>
        </p:nvSpPr>
        <p:spPr>
          <a:xfrm>
            <a:off x="466344" y="1804362"/>
            <a:ext cx="5655753"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Lucida Console" charset="0"/>
                <a:ea typeface="Lucida Console" charset="0"/>
                <a:cs typeface="Lucida Console" charset="0"/>
                <a:sym typeface="Calibri"/>
              </a:rPr>
              <a:t>SELECT * FROM `travel-sample`</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WHERE type = "airline"</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Lucida Console" charset="0"/>
                <a:ea typeface="Lucida Console" charset="0"/>
                <a:cs typeface="Lucida Console" charset="0"/>
              </a:rPr>
              <a:t>AND country = "United States";</a:t>
            </a:r>
            <a:endParaRPr kumimoji="0" lang="en-US" sz="24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4066540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79</a:t>
            </a:fld>
            <a:endParaRPr lang="en-US">
              <a:latin typeface="Corbe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424" y="785051"/>
            <a:ext cx="4645152" cy="3758548"/>
          </a:xfrm>
          <a:prstGeom prst="rect">
            <a:avLst/>
          </a:prstGeom>
        </p:spPr>
      </p:pic>
    </p:spTree>
    <p:extLst>
      <p:ext uri="{BB962C8B-B14F-4D97-AF65-F5344CB8AC3E}">
        <p14:creationId xmlns:p14="http://schemas.microsoft.com/office/powerpoint/2010/main" val="1541278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
            </a:r>
            <a:endParaRPr lang="en-US" dirty="0"/>
          </a:p>
        </p:txBody>
      </p:sp>
      <p:sp>
        <p:nvSpPr>
          <p:cNvPr id="3" name="TextBox 2"/>
          <p:cNvSpPr txBox="1"/>
          <p:nvPr/>
        </p:nvSpPr>
        <p:spPr>
          <a:xfrm>
            <a:off x="1930029" y="1017478"/>
            <a:ext cx="5283943" cy="3108544"/>
          </a:xfrm>
          <a:prstGeom prst="rect">
            <a:avLst/>
          </a:prstGeom>
          <a:noFill/>
        </p:spPr>
        <p:txBody>
          <a:bodyPr wrap="none" rtlCol="0">
            <a:spAutoFit/>
          </a:bodyPr>
          <a:lstStyle/>
          <a:p>
            <a:r>
              <a:rPr lang="en-US" sz="2800" b="1" dirty="0" err="1" smtClean="0"/>
              <a:t>nic@couchbase.com</a:t>
            </a:r>
            <a:endParaRPr lang="en-US" sz="2800" b="1" dirty="0" smtClean="0"/>
          </a:p>
          <a:p>
            <a:r>
              <a:rPr lang="en-US" sz="2800" dirty="0" smtClean="0"/>
              <a:t>{</a:t>
            </a:r>
          </a:p>
          <a:p>
            <a:r>
              <a:rPr lang="en-US" sz="2800" dirty="0" smtClean="0"/>
              <a:t>	“city”: “San Francisco”,</a:t>
            </a:r>
          </a:p>
          <a:p>
            <a:r>
              <a:rPr lang="en-US" sz="2800" dirty="0"/>
              <a:t>	</a:t>
            </a:r>
            <a:r>
              <a:rPr lang="en-US" sz="2800" dirty="0" smtClean="0"/>
              <a:t>“glasses”: true,</a:t>
            </a:r>
          </a:p>
          <a:p>
            <a:r>
              <a:rPr lang="en-US" sz="2800" dirty="0"/>
              <a:t>	</a:t>
            </a:r>
            <a:r>
              <a:rPr lang="en-US" sz="2800" dirty="0" smtClean="0"/>
              <a:t>“team”: “Developer Advocacy”,</a:t>
            </a:r>
          </a:p>
          <a:p>
            <a:r>
              <a:rPr lang="en-US" sz="2800" dirty="0"/>
              <a:t>	</a:t>
            </a:r>
            <a:r>
              <a:rPr lang="en-US" sz="2800" dirty="0" smtClean="0"/>
              <a:t>“music”: “Pop!”</a:t>
            </a:r>
            <a:endParaRPr lang="en-US" sz="2800" dirty="0"/>
          </a:p>
          <a:p>
            <a:r>
              <a:rPr lang="en-US" sz="2800" dirty="0" smtClean="0"/>
              <a:t>}</a:t>
            </a:r>
            <a:endParaRPr lang="en-US" sz="2800" dirty="0"/>
          </a:p>
        </p:txBody>
      </p:sp>
    </p:spTree>
    <p:extLst>
      <p:ext uri="{BB962C8B-B14F-4D97-AF65-F5344CB8AC3E}">
        <p14:creationId xmlns:p14="http://schemas.microsoft.com/office/powerpoint/2010/main" val="283667168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9424" y="785051"/>
            <a:ext cx="4645152" cy="3781481"/>
          </a:xfrm>
          <a:prstGeom prst="rect">
            <a:avLst/>
          </a:prstGeom>
        </p:spPr>
      </p:pic>
    </p:spTree>
    <p:extLst>
      <p:ext uri="{BB962C8B-B14F-4D97-AF65-F5344CB8AC3E}">
        <p14:creationId xmlns:p14="http://schemas.microsoft.com/office/powerpoint/2010/main" val="162721505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Indexes</a:t>
            </a:r>
            <a:endParaRPr lang="en-US" dirty="0"/>
          </a:p>
        </p:txBody>
      </p:sp>
      <p:sp>
        <p:nvSpPr>
          <p:cNvPr id="5" name="Subtitle 4"/>
          <p:cNvSpPr>
            <a:spLocks noGrp="1"/>
          </p:cNvSpPr>
          <p:nvPr>
            <p:ph type="subTitle" idx="1"/>
          </p:nvPr>
        </p:nvSpPr>
        <p:spPr>
          <a:xfrm>
            <a:off x="1100667" y="3063240"/>
            <a:ext cx="6942666" cy="1152144"/>
          </a:xfrm>
        </p:spPr>
        <p:txBody>
          <a:bodyPr/>
          <a:lstStyle/>
          <a:p>
            <a:endParaRPr lang="en-US" dirty="0"/>
          </a:p>
        </p:txBody>
      </p:sp>
      <p:sp>
        <p:nvSpPr>
          <p:cNvPr id="3" name="Slide Number Placeholder 2"/>
          <p:cNvSpPr>
            <a:spLocks noGrp="1"/>
          </p:cNvSpPr>
          <p:nvPr>
            <p:ph type="sldNum" sz="quarter" idx="4294967295"/>
          </p:nvPr>
        </p:nvSpPr>
        <p:spPr>
          <a:xfrm>
            <a:off x="8402638" y="4767263"/>
            <a:ext cx="741362" cy="274637"/>
          </a:xfrm>
        </p:spPr>
        <p:txBody>
          <a:bodyPr/>
          <a:lstStyle/>
          <a:p>
            <a:fld id="{E728A94C-44F1-DF43-8BD8-694E750DEF33}" type="slidenum">
              <a:rPr lang="en-US" smtClean="0"/>
              <a:t>81</a:t>
            </a:fld>
            <a:endParaRPr lang="en-US"/>
          </a:p>
        </p:txBody>
      </p:sp>
    </p:spTree>
    <p:extLst>
      <p:ext uri="{BB962C8B-B14F-4D97-AF65-F5344CB8AC3E}">
        <p14:creationId xmlns:p14="http://schemas.microsoft.com/office/powerpoint/2010/main" val="257179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sp>
        <p:nvSpPr>
          <p:cNvPr id="4" name="Rectangle 3"/>
          <p:cNvSpPr/>
          <p:nvPr/>
        </p:nvSpPr>
        <p:spPr>
          <a:xfrm>
            <a:off x="466343" y="1786920"/>
            <a:ext cx="7998595" cy="1569660"/>
          </a:xfrm>
          <a:prstGeom prst="rect">
            <a:avLst/>
          </a:prstGeom>
        </p:spPr>
        <p:txBody>
          <a:bodyPr wrap="square">
            <a:spAutoFit/>
          </a:bodyPr>
          <a:lstStyle/>
          <a:p>
            <a:pPr algn="l" rtl="0" latinLnBrk="1" hangingPunct="0"/>
            <a:r>
              <a:rPr lang="en-US" sz="2400" dirty="0" smtClean="0">
                <a:solidFill>
                  <a:srgbClr val="000000"/>
                </a:solidFill>
                <a:latin typeface="Lucida Console" charset="0"/>
                <a:ea typeface="Lucida Console" charset="0"/>
                <a:cs typeface="Lucida Console" charset="0"/>
              </a:rPr>
              <a:t>CREATE INDEX airline </a:t>
            </a:r>
          </a:p>
          <a:p>
            <a:pPr algn="l" rtl="0" latinLnBrk="1" hangingPunct="0"/>
            <a:r>
              <a:rPr lang="en-US" sz="2400" dirty="0" smtClean="0">
                <a:solidFill>
                  <a:srgbClr val="000000"/>
                </a:solidFill>
                <a:latin typeface="Lucida Console" charset="0"/>
                <a:ea typeface="Lucida Console" charset="0"/>
                <a:cs typeface="Lucida Console" charset="0"/>
              </a:rPr>
              <a:t>ON `travel-sample`(type)</a:t>
            </a:r>
          </a:p>
          <a:p>
            <a:pPr algn="l" rtl="0" latinLnBrk="1" hangingPunct="0"/>
            <a:r>
              <a:rPr lang="en-US" sz="2400" dirty="0" smtClean="0">
                <a:solidFill>
                  <a:srgbClr val="000000"/>
                </a:solidFill>
                <a:latin typeface="Lucida Console" charset="0"/>
                <a:ea typeface="Lucida Console" charset="0"/>
                <a:cs typeface="Lucida Console" charset="0"/>
              </a:rPr>
              <a:t>WHERE type = "airline"</a:t>
            </a:r>
          </a:p>
          <a:p>
            <a:pPr algn="l" rtl="0" latinLnBrk="1" hangingPunct="0"/>
            <a:r>
              <a:rPr lang="en-US" sz="2400" dirty="0" smtClean="0">
                <a:solidFill>
                  <a:srgbClr val="000000"/>
                </a:solidFill>
                <a:latin typeface="Lucida Console" charset="0"/>
                <a:ea typeface="Lucida Console" charset="0"/>
                <a:cs typeface="Lucida Console" charset="0"/>
              </a:rPr>
              <a:t>USING GSI;</a:t>
            </a:r>
            <a:endParaRPr lang="en-US" sz="2400" dirty="0">
              <a:solidFill>
                <a:srgbClr val="000000"/>
              </a:solidFill>
              <a:latin typeface="Lucida Console" charset="0"/>
              <a:ea typeface="Lucida Console" charset="0"/>
              <a:cs typeface="Lucida Console" charset="0"/>
            </a:endParaRPr>
          </a:p>
        </p:txBody>
      </p:sp>
    </p:spTree>
    <p:extLst>
      <p:ext uri="{BB962C8B-B14F-4D97-AF65-F5344CB8AC3E}">
        <p14:creationId xmlns:p14="http://schemas.microsoft.com/office/powerpoint/2010/main" val="150693983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CREATE INDEX</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83</a:t>
            </a:fld>
            <a:endParaRPr lang="en-US">
              <a:latin typeface="Corbe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3140" y="785051"/>
            <a:ext cx="4617720" cy="3745034"/>
          </a:xfrm>
          <a:prstGeom prst="rect">
            <a:avLst/>
          </a:prstGeom>
        </p:spPr>
      </p:pic>
    </p:spTree>
    <p:extLst>
      <p:ext uri="{BB962C8B-B14F-4D97-AF65-F5344CB8AC3E}">
        <p14:creationId xmlns:p14="http://schemas.microsoft.com/office/powerpoint/2010/main" val="39314026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©2014 Couchbase, Inc.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796" y="1042233"/>
            <a:ext cx="7836408" cy="3230670"/>
          </a:xfrm>
          <a:prstGeom prst="rect">
            <a:avLst/>
          </a:prstGeom>
        </p:spPr>
      </p:pic>
    </p:spTree>
    <p:extLst>
      <p:ext uri="{BB962C8B-B14F-4D97-AF65-F5344CB8AC3E}">
        <p14:creationId xmlns:p14="http://schemas.microsoft.com/office/powerpoint/2010/main" val="37396483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SELECT WITH AN INDEX</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85</a:t>
            </a:fld>
            <a:endParaRPr lang="en-US">
              <a:latin typeface="Corbe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1815" y="730187"/>
            <a:ext cx="4740371" cy="3860101"/>
          </a:xfrm>
          <a:prstGeom prst="rect">
            <a:avLst/>
          </a:prstGeom>
        </p:spPr>
      </p:pic>
    </p:spTree>
    <p:extLst>
      <p:ext uri="{BB962C8B-B14F-4D97-AF65-F5344CB8AC3E}">
        <p14:creationId xmlns:p14="http://schemas.microsoft.com/office/powerpoint/2010/main" val="1474222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JOINs</a:t>
            </a:r>
            <a:endParaRPr lang="en-US" dirty="0"/>
          </a:p>
        </p:txBody>
      </p:sp>
      <p:sp>
        <p:nvSpPr>
          <p:cNvPr id="5" name="Subtitle 4"/>
          <p:cNvSpPr>
            <a:spLocks noGrp="1"/>
          </p:cNvSpPr>
          <p:nvPr>
            <p:ph type="subTitle" idx="1"/>
          </p:nvPr>
        </p:nvSpPr>
        <p:spPr>
          <a:xfrm>
            <a:off x="1100667" y="3063240"/>
            <a:ext cx="6942666" cy="1152144"/>
          </a:xfrm>
        </p:spPr>
        <p:txBody>
          <a:bodyPr/>
          <a:lstStyle/>
          <a:p>
            <a:endParaRPr lang="en-US" dirty="0"/>
          </a:p>
        </p:txBody>
      </p:sp>
      <p:sp>
        <p:nvSpPr>
          <p:cNvPr id="3" name="Slide Number Placeholder 2"/>
          <p:cNvSpPr>
            <a:spLocks noGrp="1"/>
          </p:cNvSpPr>
          <p:nvPr>
            <p:ph type="sldNum" sz="quarter" idx="4294967295"/>
          </p:nvPr>
        </p:nvSpPr>
        <p:spPr>
          <a:xfrm>
            <a:off x="8402638" y="4767263"/>
            <a:ext cx="741362" cy="274637"/>
          </a:xfrm>
        </p:spPr>
        <p:txBody>
          <a:bodyPr/>
          <a:lstStyle/>
          <a:p>
            <a:fld id="{E728A94C-44F1-DF43-8BD8-694E750DEF33}" type="slidenum">
              <a:rPr lang="en-US" smtClean="0"/>
              <a:t>86</a:t>
            </a:fld>
            <a:endParaRPr lang="en-US"/>
          </a:p>
        </p:txBody>
      </p:sp>
    </p:spTree>
    <p:extLst>
      <p:ext uri="{BB962C8B-B14F-4D97-AF65-F5344CB8AC3E}">
        <p14:creationId xmlns:p14="http://schemas.microsoft.com/office/powerpoint/2010/main" val="2464137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JOINs</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87</a:t>
            </a:fld>
            <a:endParaRPr lang="en-US">
              <a:latin typeface="Corbel"/>
            </a:endParaRPr>
          </a:p>
        </p:txBody>
      </p:sp>
      <p:sp>
        <p:nvSpPr>
          <p:cNvPr id="8" name="Rectangle 7"/>
          <p:cNvSpPr/>
          <p:nvPr/>
        </p:nvSpPr>
        <p:spPr>
          <a:xfrm>
            <a:off x="466344" y="2037407"/>
            <a:ext cx="7112845" cy="1200329"/>
          </a:xfrm>
          <a:prstGeom prst="rect">
            <a:avLst/>
          </a:prstGeom>
        </p:spPr>
        <p:txBody>
          <a:bodyPr wrap="none">
            <a:spAutoFit/>
          </a:bodyPr>
          <a:lstStyle/>
          <a:p>
            <a:pPr marL="285750" indent="-285750">
              <a:buFont typeface="Arial" charset="0"/>
              <a:buChar char="•"/>
            </a:pPr>
            <a:r>
              <a:rPr lang="en-GB" sz="2400" dirty="0" smtClean="0">
                <a:solidFill>
                  <a:schemeClr val="accent1"/>
                </a:solidFill>
                <a:latin typeface="Calibri" charset="0"/>
                <a:ea typeface="Calibri" charset="0"/>
                <a:cs typeface="Calibri" charset="0"/>
              </a:rPr>
              <a:t>Retrieve data from two documents in a single SELECT</a:t>
            </a:r>
          </a:p>
          <a:p>
            <a:pPr marL="285750" indent="-285750">
              <a:buFont typeface="Arial" charset="0"/>
              <a:buChar char="•"/>
            </a:pPr>
            <a:r>
              <a:rPr lang="en-GB" sz="2400" dirty="0" smtClean="0">
                <a:solidFill>
                  <a:schemeClr val="accent1"/>
                </a:solidFill>
                <a:latin typeface="Calibri" charset="0"/>
                <a:ea typeface="Calibri" charset="0"/>
                <a:cs typeface="Calibri" charset="0"/>
              </a:rPr>
              <a:t>Join within a </a:t>
            </a:r>
            <a:r>
              <a:rPr lang="en-GB" sz="2400" dirty="0" err="1" smtClean="0">
                <a:solidFill>
                  <a:schemeClr val="accent1"/>
                </a:solidFill>
                <a:latin typeface="Calibri" charset="0"/>
                <a:ea typeface="Calibri" charset="0"/>
                <a:cs typeface="Calibri" charset="0"/>
              </a:rPr>
              <a:t>keyspace</a:t>
            </a:r>
            <a:r>
              <a:rPr lang="en-GB" sz="2400" dirty="0" smtClean="0">
                <a:solidFill>
                  <a:schemeClr val="accent1"/>
                </a:solidFill>
                <a:latin typeface="Calibri" charset="0"/>
                <a:ea typeface="Calibri" charset="0"/>
                <a:cs typeface="Calibri" charset="0"/>
              </a:rPr>
              <a:t>/bucket</a:t>
            </a:r>
          </a:p>
          <a:p>
            <a:pPr marL="285750" indent="-285750">
              <a:buFont typeface="Arial" charset="0"/>
              <a:buChar char="•"/>
            </a:pPr>
            <a:r>
              <a:rPr lang="en-GB" sz="2400" dirty="0" smtClean="0">
                <a:solidFill>
                  <a:schemeClr val="accent1"/>
                </a:solidFill>
                <a:latin typeface="Calibri" charset="0"/>
                <a:ea typeface="Calibri" charset="0"/>
                <a:cs typeface="Calibri" charset="0"/>
              </a:rPr>
              <a:t>Join across </a:t>
            </a:r>
            <a:r>
              <a:rPr lang="en-GB" sz="2400" dirty="0" err="1" smtClean="0">
                <a:solidFill>
                  <a:schemeClr val="accent1"/>
                </a:solidFill>
                <a:latin typeface="Calibri" charset="0"/>
                <a:ea typeface="Calibri" charset="0"/>
                <a:cs typeface="Calibri" charset="0"/>
              </a:rPr>
              <a:t>keyspaces</a:t>
            </a:r>
            <a:r>
              <a:rPr lang="en-GB" sz="2400" dirty="0" smtClean="0">
                <a:solidFill>
                  <a:schemeClr val="accent1"/>
                </a:solidFill>
                <a:latin typeface="Calibri" charset="0"/>
                <a:ea typeface="Calibri" charset="0"/>
                <a:cs typeface="Calibri" charset="0"/>
              </a:rPr>
              <a:t>/buckets</a:t>
            </a:r>
          </a:p>
        </p:txBody>
      </p:sp>
    </p:spTree>
    <p:extLst>
      <p:ext uri="{BB962C8B-B14F-4D97-AF65-F5344CB8AC3E}">
        <p14:creationId xmlns:p14="http://schemas.microsoft.com/office/powerpoint/2010/main" val="34718307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smtClean="0"/>
              <a:t>IN JSON</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88</a:t>
            </a:fld>
            <a:endParaRPr lang="en-US">
              <a:latin typeface="Corbel"/>
            </a:endParaRPr>
          </a:p>
        </p:txBody>
      </p:sp>
      <p:sp>
        <p:nvSpPr>
          <p:cNvPr id="5" name="TextBox 4"/>
          <p:cNvSpPr txBox="1"/>
          <p:nvPr/>
        </p:nvSpPr>
        <p:spPr>
          <a:xfrm>
            <a:off x="466344" y="1016846"/>
            <a:ext cx="3247041" cy="1477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1000" dirty="0" smtClean="0">
                <a:solidFill>
                  <a:srgbClr val="000000"/>
                </a:solidFill>
                <a:latin typeface="Lucida Console" charset="0"/>
                <a:ea typeface="Lucida Console" charset="0"/>
                <a:cs typeface="Lucida Console" charset="0"/>
              </a:rPr>
              <a:t>{</a:t>
            </a:r>
          </a:p>
          <a:p>
            <a:pPr algn="l" rtl="0" latinLnBrk="1" hangingPunct="0"/>
            <a:r>
              <a:rPr lang="en-US" sz="1000" dirty="0" smtClean="0">
                <a:solidFill>
                  <a:srgbClr val="000000"/>
                </a:solidFill>
                <a:latin typeface="Lucida Console" charset="0"/>
                <a:ea typeface="Lucida Console" charset="0"/>
                <a:cs typeface="Lucida Console" charset="0"/>
              </a:rPr>
              <a:t>	"</a:t>
            </a:r>
            <a:r>
              <a:rPr lang="en-US" sz="1000" dirty="0" err="1">
                <a:solidFill>
                  <a:srgbClr val="000000"/>
                </a:solidFill>
                <a:latin typeface="Lucida Console" charset="0"/>
                <a:ea typeface="Lucida Console" charset="0"/>
                <a:cs typeface="Lucida Console" charset="0"/>
              </a:rPr>
              <a:t>callsign</a:t>
            </a:r>
            <a:r>
              <a:rPr lang="en-US" sz="1000" dirty="0">
                <a:solidFill>
                  <a:srgbClr val="000000"/>
                </a:solidFill>
                <a:latin typeface="Lucida Console" charset="0"/>
                <a:ea typeface="Lucida Console" charset="0"/>
                <a:cs typeface="Lucida Console" charset="0"/>
              </a:rPr>
              <a:t>": "UNITED</a:t>
            </a:r>
            <a:r>
              <a:rPr lang="en-US" sz="1000" dirty="0" smtClean="0">
                <a:solidFill>
                  <a:srgbClr val="000000"/>
                </a:solidFill>
                <a:latin typeface="Lucida Console" charset="0"/>
                <a:ea typeface="Lucida Console" charset="0"/>
                <a:cs typeface="Lucida Console" charset="0"/>
              </a:rPr>
              <a:t>",</a:t>
            </a:r>
          </a:p>
          <a:p>
            <a:pPr algn="l" rtl="0" latinLnBrk="1" hangingPunct="0"/>
            <a:r>
              <a:rPr lang="en-US" sz="1000" dirty="0" smtClean="0">
                <a:solidFill>
                  <a:srgbClr val="000000"/>
                </a:solidFill>
                <a:latin typeface="Lucida Console" charset="0"/>
                <a:ea typeface="Lucida Console" charset="0"/>
                <a:cs typeface="Lucida Console" charset="0"/>
              </a:rPr>
              <a:t>	"</a:t>
            </a:r>
            <a:r>
              <a:rPr lang="en-US" sz="1000" dirty="0">
                <a:solidFill>
                  <a:srgbClr val="000000"/>
                </a:solidFill>
                <a:latin typeface="Lucida Console" charset="0"/>
                <a:ea typeface="Lucida Console" charset="0"/>
                <a:cs typeface="Lucida Console" charset="0"/>
              </a:rPr>
              <a:t>country": "United States",        </a:t>
            </a:r>
            <a:endParaRPr lang="en-US" sz="1000" dirty="0" smtClean="0">
              <a:solidFill>
                <a:srgbClr val="000000"/>
              </a:solidFill>
              <a:latin typeface="Lucida Console" charset="0"/>
              <a:ea typeface="Lucida Console" charset="0"/>
              <a:cs typeface="Lucida Console" charset="0"/>
            </a:endParaRPr>
          </a:p>
          <a:p>
            <a:pPr algn="l" rtl="0" latinLnBrk="1" hangingPunct="0"/>
            <a:r>
              <a:rPr lang="en-US" sz="1000" dirty="0">
                <a:solidFill>
                  <a:srgbClr val="000000"/>
                </a:solidFill>
                <a:latin typeface="Lucida Console" charset="0"/>
                <a:ea typeface="Lucida Console" charset="0"/>
                <a:cs typeface="Lucida Console" charset="0"/>
              </a:rPr>
              <a:t>	</a:t>
            </a:r>
            <a:r>
              <a:rPr lang="en-US" sz="1000" dirty="0" smtClean="0">
                <a:solidFill>
                  <a:srgbClr val="000000"/>
                </a:solidFill>
                <a:latin typeface="Lucida Console" charset="0"/>
                <a:ea typeface="Lucida Console" charset="0"/>
                <a:cs typeface="Lucida Console" charset="0"/>
              </a:rPr>
              <a:t>"</a:t>
            </a:r>
            <a:r>
              <a:rPr lang="en-US" sz="1000" dirty="0" err="1">
                <a:solidFill>
                  <a:srgbClr val="000000"/>
                </a:solidFill>
                <a:latin typeface="Lucida Console" charset="0"/>
                <a:ea typeface="Lucida Console" charset="0"/>
                <a:cs typeface="Lucida Console" charset="0"/>
              </a:rPr>
              <a:t>iata</a:t>
            </a:r>
            <a:r>
              <a:rPr lang="en-US" sz="1000" dirty="0">
                <a:solidFill>
                  <a:srgbClr val="000000"/>
                </a:solidFill>
                <a:latin typeface="Lucida Console" charset="0"/>
                <a:ea typeface="Lucida Console" charset="0"/>
                <a:cs typeface="Lucida Console" charset="0"/>
              </a:rPr>
              <a:t>": "UA",        </a:t>
            </a:r>
            <a:endParaRPr lang="en-US" sz="1000" dirty="0" smtClean="0">
              <a:solidFill>
                <a:srgbClr val="000000"/>
              </a:solidFill>
              <a:latin typeface="Lucida Console" charset="0"/>
              <a:ea typeface="Lucida Console" charset="0"/>
              <a:cs typeface="Lucida Console" charset="0"/>
            </a:endParaRPr>
          </a:p>
          <a:p>
            <a:pPr algn="l" rtl="0" latinLnBrk="1" hangingPunct="0"/>
            <a:r>
              <a:rPr lang="en-US" sz="1000" dirty="0">
                <a:solidFill>
                  <a:srgbClr val="000000"/>
                </a:solidFill>
                <a:latin typeface="Lucida Console" charset="0"/>
                <a:ea typeface="Lucida Console" charset="0"/>
                <a:cs typeface="Lucida Console" charset="0"/>
              </a:rPr>
              <a:t>	</a:t>
            </a:r>
            <a:r>
              <a:rPr lang="en-US" sz="1000" dirty="0" smtClean="0">
                <a:solidFill>
                  <a:srgbClr val="000000"/>
                </a:solidFill>
                <a:latin typeface="Lucida Console" charset="0"/>
                <a:ea typeface="Lucida Console" charset="0"/>
                <a:cs typeface="Lucida Console" charset="0"/>
              </a:rPr>
              <a:t>"</a:t>
            </a:r>
            <a:r>
              <a:rPr lang="en-US" sz="1000" dirty="0" err="1">
                <a:solidFill>
                  <a:srgbClr val="000000"/>
                </a:solidFill>
                <a:latin typeface="Lucida Console" charset="0"/>
                <a:ea typeface="Lucida Console" charset="0"/>
                <a:cs typeface="Lucida Console" charset="0"/>
              </a:rPr>
              <a:t>icao</a:t>
            </a:r>
            <a:r>
              <a:rPr lang="en-US" sz="1000" dirty="0">
                <a:solidFill>
                  <a:srgbClr val="000000"/>
                </a:solidFill>
                <a:latin typeface="Lucida Console" charset="0"/>
                <a:ea typeface="Lucida Console" charset="0"/>
                <a:cs typeface="Lucida Console" charset="0"/>
              </a:rPr>
              <a:t>": "UAL",        </a:t>
            </a:r>
            <a:endParaRPr lang="en-US" sz="1000" dirty="0" smtClean="0">
              <a:solidFill>
                <a:srgbClr val="000000"/>
              </a:solidFill>
              <a:latin typeface="Lucida Console" charset="0"/>
              <a:ea typeface="Lucida Console" charset="0"/>
              <a:cs typeface="Lucida Console" charset="0"/>
            </a:endParaRPr>
          </a:p>
          <a:p>
            <a:pPr algn="l" rtl="0" latinLnBrk="1" hangingPunct="0"/>
            <a:r>
              <a:rPr lang="en-US" sz="1000" dirty="0">
                <a:solidFill>
                  <a:srgbClr val="000000"/>
                </a:solidFill>
                <a:latin typeface="Lucida Console" charset="0"/>
                <a:ea typeface="Lucida Console" charset="0"/>
                <a:cs typeface="Lucida Console" charset="0"/>
              </a:rPr>
              <a:t>	</a:t>
            </a:r>
            <a:r>
              <a:rPr lang="en-US" sz="1000" dirty="0" smtClean="0">
                <a:solidFill>
                  <a:srgbClr val="000000"/>
                </a:solidFill>
                <a:latin typeface="Lucida Console" charset="0"/>
                <a:ea typeface="Lucida Console" charset="0"/>
                <a:cs typeface="Lucida Console" charset="0"/>
              </a:rPr>
              <a:t>"</a:t>
            </a:r>
            <a:r>
              <a:rPr lang="en-US" sz="1000" dirty="0">
                <a:solidFill>
                  <a:srgbClr val="000000"/>
                </a:solidFill>
                <a:latin typeface="Lucida Console" charset="0"/>
                <a:ea typeface="Lucida Console" charset="0"/>
                <a:cs typeface="Lucida Console" charset="0"/>
              </a:rPr>
              <a:t>id": 5209,        </a:t>
            </a:r>
          </a:p>
          <a:p>
            <a:pPr algn="l" rtl="0" latinLnBrk="1" hangingPunct="0"/>
            <a:r>
              <a:rPr lang="en-US" sz="1000" dirty="0" smtClean="0">
                <a:solidFill>
                  <a:srgbClr val="000000"/>
                </a:solidFill>
                <a:latin typeface="Lucida Console" charset="0"/>
                <a:ea typeface="Lucida Console" charset="0"/>
                <a:cs typeface="Lucida Console" charset="0"/>
              </a:rPr>
              <a:t>	"</a:t>
            </a:r>
            <a:r>
              <a:rPr lang="en-US" sz="1000" dirty="0">
                <a:solidFill>
                  <a:srgbClr val="000000"/>
                </a:solidFill>
                <a:latin typeface="Lucida Console" charset="0"/>
                <a:ea typeface="Lucida Console" charset="0"/>
                <a:cs typeface="Lucida Console" charset="0"/>
              </a:rPr>
              <a:t>name": "United Airlines</a:t>
            </a:r>
            <a:r>
              <a:rPr lang="en-US" sz="1000" dirty="0" smtClean="0">
                <a:solidFill>
                  <a:srgbClr val="000000"/>
                </a:solidFill>
                <a:latin typeface="Lucida Console" charset="0"/>
                <a:ea typeface="Lucida Console" charset="0"/>
                <a:cs typeface="Lucida Console" charset="0"/>
              </a:rPr>
              <a:t>",</a:t>
            </a:r>
          </a:p>
          <a:p>
            <a:pPr algn="l" rtl="0" latinLnBrk="1" hangingPunct="0"/>
            <a:r>
              <a:rPr lang="en-US" sz="1000" dirty="0" smtClean="0">
                <a:solidFill>
                  <a:srgbClr val="000000"/>
                </a:solidFill>
                <a:latin typeface="Lucida Console" charset="0"/>
                <a:ea typeface="Lucida Console" charset="0"/>
                <a:cs typeface="Lucida Console" charset="0"/>
              </a:rPr>
              <a:t>	"</a:t>
            </a:r>
            <a:r>
              <a:rPr lang="en-US" sz="1000" dirty="0">
                <a:solidFill>
                  <a:srgbClr val="000000"/>
                </a:solidFill>
                <a:latin typeface="Lucida Console" charset="0"/>
                <a:ea typeface="Lucida Console" charset="0"/>
                <a:cs typeface="Lucida Console" charset="0"/>
              </a:rPr>
              <a:t>type": "airline</a:t>
            </a:r>
            <a:r>
              <a:rPr lang="en-US" sz="1000" dirty="0" smtClean="0">
                <a:solidFill>
                  <a:srgbClr val="000000"/>
                </a:solidFill>
                <a:latin typeface="Lucida Console" charset="0"/>
                <a:ea typeface="Lucida Console" charset="0"/>
                <a:cs typeface="Lucida Console" charset="0"/>
              </a:rPr>
              <a:t>"</a:t>
            </a:r>
          </a:p>
          <a:p>
            <a:pPr algn="l" rtl="0" latinLnBrk="1" hangingPunct="0"/>
            <a:r>
              <a:rPr kumimoji="0" lang="en-US" sz="10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rPr>
              <a:t>}</a:t>
            </a:r>
          </a:p>
        </p:txBody>
      </p:sp>
      <p:sp>
        <p:nvSpPr>
          <p:cNvPr id="4" name="Rectangle 3"/>
          <p:cNvSpPr/>
          <p:nvPr/>
        </p:nvSpPr>
        <p:spPr>
          <a:xfrm>
            <a:off x="5685163" y="1016846"/>
            <a:ext cx="2779776" cy="2401925"/>
          </a:xfrm>
          <a:prstGeom prst="rect">
            <a:avLst/>
          </a:prstGeom>
        </p:spPr>
        <p:txBody>
          <a:bodyPr wrap="square">
            <a:spAutoFit/>
          </a:bodyPr>
          <a:lstStyle/>
          <a:p>
            <a:r>
              <a:rPr lang="en-US" sz="1000" dirty="0">
                <a:latin typeface="Lucida Console" charset="0"/>
                <a:ea typeface="Lucida Console" charset="0"/>
                <a:cs typeface="Lucida Console" charset="0"/>
              </a:rPr>
              <a:t>{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err="1">
                <a:latin typeface="Lucida Console" charset="0"/>
                <a:ea typeface="Lucida Console" charset="0"/>
                <a:cs typeface="Lucida Console" charset="0"/>
              </a:rPr>
              <a:t>airportname</a:t>
            </a:r>
            <a:r>
              <a:rPr lang="en-US" sz="1000" dirty="0">
                <a:latin typeface="Lucida Console" charset="0"/>
                <a:ea typeface="Lucida Console" charset="0"/>
                <a:cs typeface="Lucida Console" charset="0"/>
              </a:rPr>
              <a:t>": "Heathrow",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a:latin typeface="Lucida Console" charset="0"/>
                <a:ea typeface="Lucida Console" charset="0"/>
                <a:cs typeface="Lucida Console" charset="0"/>
              </a:rPr>
              <a:t>city": "London",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a:latin typeface="Lucida Console" charset="0"/>
                <a:ea typeface="Lucida Console" charset="0"/>
                <a:cs typeface="Lucida Console" charset="0"/>
              </a:rPr>
              <a:t>country": "United Kingdom",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err="1">
                <a:latin typeface="Lucida Console" charset="0"/>
                <a:ea typeface="Lucida Console" charset="0"/>
                <a:cs typeface="Lucida Console" charset="0"/>
              </a:rPr>
              <a:t>faa</a:t>
            </a:r>
            <a:r>
              <a:rPr lang="en-US" sz="1000" dirty="0">
                <a:latin typeface="Lucida Console" charset="0"/>
                <a:ea typeface="Lucida Console" charset="0"/>
                <a:cs typeface="Lucida Console" charset="0"/>
              </a:rPr>
              <a:t>": "LHR",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a:latin typeface="Lucida Console" charset="0"/>
                <a:ea typeface="Lucida Console" charset="0"/>
                <a:cs typeface="Lucida Console" charset="0"/>
              </a:rPr>
              <a:t>geo": {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r>
              <a:rPr lang="en-US" sz="1000" dirty="0">
                <a:latin typeface="Lucida Console" charset="0"/>
                <a:ea typeface="Lucida Console" charset="0"/>
                <a:cs typeface="Lucida Console" charset="0"/>
              </a:rPr>
              <a:t>alt": 83,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r>
              <a:rPr lang="en-US" sz="1000" dirty="0" err="1">
                <a:latin typeface="Lucida Console" charset="0"/>
                <a:ea typeface="Lucida Console" charset="0"/>
                <a:cs typeface="Lucida Console" charset="0"/>
              </a:rPr>
              <a:t>lat</a:t>
            </a:r>
            <a:r>
              <a:rPr lang="en-US" sz="1000" dirty="0">
                <a:latin typeface="Lucida Console" charset="0"/>
                <a:ea typeface="Lucida Console" charset="0"/>
                <a:cs typeface="Lucida Console" charset="0"/>
              </a:rPr>
              <a:t>": 51.4775,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r>
              <a:rPr lang="en-US" sz="1000" dirty="0" err="1">
                <a:latin typeface="Lucida Console" charset="0"/>
                <a:ea typeface="Lucida Console" charset="0"/>
                <a:cs typeface="Lucida Console" charset="0"/>
              </a:rPr>
              <a:t>lon</a:t>
            </a:r>
            <a:r>
              <a:rPr lang="en-US" sz="1000" dirty="0">
                <a:latin typeface="Lucida Console" charset="0"/>
                <a:ea typeface="Lucida Console" charset="0"/>
                <a:cs typeface="Lucida Console" charset="0"/>
              </a:rPr>
              <a:t>": -0.461389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err="1">
                <a:latin typeface="Lucida Console" charset="0"/>
                <a:ea typeface="Lucida Console" charset="0"/>
                <a:cs typeface="Lucida Console" charset="0"/>
              </a:rPr>
              <a:t>icao</a:t>
            </a:r>
            <a:r>
              <a:rPr lang="en-US" sz="1000" dirty="0">
                <a:latin typeface="Lucida Console" charset="0"/>
                <a:ea typeface="Lucida Console" charset="0"/>
                <a:cs typeface="Lucida Console" charset="0"/>
              </a:rPr>
              <a:t>": "EGLL",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a:latin typeface="Lucida Console" charset="0"/>
                <a:ea typeface="Lucida Console" charset="0"/>
                <a:cs typeface="Lucida Console" charset="0"/>
              </a:rPr>
              <a:t>id": 507,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a:latin typeface="Lucida Console" charset="0"/>
                <a:ea typeface="Lucida Console" charset="0"/>
                <a:cs typeface="Lucida Console" charset="0"/>
              </a:rPr>
              <a:t>type": "airport",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r>
              <a:rPr lang="en-US" sz="1000" dirty="0" err="1">
                <a:latin typeface="Lucida Console" charset="0"/>
                <a:ea typeface="Lucida Console" charset="0"/>
                <a:cs typeface="Lucida Console" charset="0"/>
              </a:rPr>
              <a:t>tz</a:t>
            </a:r>
            <a:r>
              <a:rPr lang="en-US" sz="1000" dirty="0">
                <a:latin typeface="Lucida Console" charset="0"/>
                <a:ea typeface="Lucida Console" charset="0"/>
                <a:cs typeface="Lucida Console" charset="0"/>
              </a:rPr>
              <a:t>": "Europe/London</a:t>
            </a:r>
            <a:r>
              <a:rPr lang="en-US" sz="1000" dirty="0" smtClean="0">
                <a:latin typeface="Lucida Console" charset="0"/>
                <a:ea typeface="Lucida Console" charset="0"/>
                <a:cs typeface="Lucida Console" charset="0"/>
              </a:rPr>
              <a:t>"</a:t>
            </a:r>
          </a:p>
          <a:p>
            <a:r>
              <a:rPr lang="en-US" sz="1000" dirty="0" smtClean="0">
                <a:latin typeface="Lucida Console" charset="0"/>
                <a:ea typeface="Lucida Console" charset="0"/>
                <a:cs typeface="Lucida Console" charset="0"/>
              </a:rPr>
              <a:t>}</a:t>
            </a:r>
            <a:endParaRPr lang="en-US" sz="1000" dirty="0">
              <a:latin typeface="Lucida Console" charset="0"/>
              <a:ea typeface="Lucida Console" charset="0"/>
              <a:cs typeface="Lucida Console" charset="0"/>
            </a:endParaRPr>
          </a:p>
        </p:txBody>
      </p:sp>
      <p:sp>
        <p:nvSpPr>
          <p:cNvPr id="6" name="Rectangle 5"/>
          <p:cNvSpPr/>
          <p:nvPr/>
        </p:nvSpPr>
        <p:spPr>
          <a:xfrm>
            <a:off x="2420755" y="2217808"/>
            <a:ext cx="3264408" cy="2708434"/>
          </a:xfrm>
          <a:prstGeom prst="rect">
            <a:avLst/>
          </a:prstGeom>
        </p:spPr>
        <p:txBody>
          <a:bodyPr wrap="square">
            <a:spAutoFit/>
          </a:bodyPr>
          <a:lstStyle/>
          <a:p>
            <a:r>
              <a:rPr lang="en-US" sz="1000" dirty="0" smtClean="0">
                <a:latin typeface="Lucida Console" charset="0"/>
                <a:ea typeface="Lucida Console" charset="0"/>
                <a:cs typeface="Lucida Console" charset="0"/>
              </a:rPr>
              <a:t>{    </a:t>
            </a:r>
          </a:p>
          <a:p>
            <a:r>
              <a:rPr lang="en-US" sz="1000" dirty="0" smtClean="0">
                <a:latin typeface="Lucida Console" charset="0"/>
                <a:ea typeface="Lucida Console" charset="0"/>
                <a:cs typeface="Lucida Console" charset="0"/>
              </a:rPr>
              <a:t>	"airline</a:t>
            </a:r>
            <a:r>
              <a:rPr lang="en-US" sz="1000" dirty="0">
                <a:latin typeface="Lucida Console" charset="0"/>
                <a:ea typeface="Lucida Console" charset="0"/>
                <a:cs typeface="Lucida Console" charset="0"/>
              </a:rPr>
              <a:t>": "UA",    </a:t>
            </a:r>
            <a:endParaRPr lang="en-US" sz="1000" dirty="0" smtClean="0">
              <a:latin typeface="Lucida Console" charset="0"/>
              <a:ea typeface="Lucida Console" charset="0"/>
              <a:cs typeface="Lucida Console" charset="0"/>
            </a:endParaRPr>
          </a:p>
          <a:p>
            <a:r>
              <a:rPr lang="en-US" sz="1000" dirty="0" smtClean="0">
                <a:latin typeface="Lucida Console" charset="0"/>
                <a:ea typeface="Lucida Console" charset="0"/>
                <a:cs typeface="Lucida Console" charset="0"/>
              </a:rPr>
              <a:t>	"</a:t>
            </a:r>
            <a:r>
              <a:rPr lang="en-US" sz="1000" dirty="0" err="1">
                <a:latin typeface="Lucida Console" charset="0"/>
                <a:ea typeface="Lucida Console" charset="0"/>
                <a:cs typeface="Lucida Console" charset="0"/>
              </a:rPr>
              <a:t>airlineid</a:t>
            </a:r>
            <a:r>
              <a:rPr lang="en-US" sz="1000" dirty="0">
                <a:latin typeface="Lucida Console" charset="0"/>
                <a:ea typeface="Lucida Console" charset="0"/>
                <a:cs typeface="Lucida Console" charset="0"/>
              </a:rPr>
              <a:t>": "airline_5209",    </a:t>
            </a:r>
            <a:endParaRPr lang="en-US" sz="1000" dirty="0" smtClean="0">
              <a:latin typeface="Lucida Console" charset="0"/>
              <a:ea typeface="Lucida Console" charset="0"/>
              <a:cs typeface="Lucida Console" charset="0"/>
            </a:endParaRPr>
          </a:p>
          <a:p>
            <a:r>
              <a:rPr lang="en-US" sz="1000" dirty="0" smtClean="0">
                <a:latin typeface="Lucida Console" charset="0"/>
                <a:ea typeface="Lucida Console" charset="0"/>
                <a:cs typeface="Lucida Console" charset="0"/>
              </a:rPr>
              <a:t>	"</a:t>
            </a:r>
            <a:r>
              <a:rPr lang="en-US" sz="1000" dirty="0" err="1">
                <a:latin typeface="Lucida Console" charset="0"/>
                <a:ea typeface="Lucida Console" charset="0"/>
                <a:cs typeface="Lucida Console" charset="0"/>
              </a:rPr>
              <a:t>destinationairport</a:t>
            </a:r>
            <a:r>
              <a:rPr lang="en-US" sz="1000" dirty="0">
                <a:latin typeface="Lucida Console" charset="0"/>
                <a:ea typeface="Lucida Console" charset="0"/>
                <a:cs typeface="Lucida Console" charset="0"/>
              </a:rPr>
              <a:t>": "SFO",    </a:t>
            </a:r>
            <a:endParaRPr lang="en-US" sz="1000" dirty="0" smtClean="0">
              <a:latin typeface="Lucida Console" charset="0"/>
              <a:ea typeface="Lucida Console" charset="0"/>
              <a:cs typeface="Lucida Console" charset="0"/>
            </a:endParaRPr>
          </a:p>
          <a:p>
            <a:r>
              <a:rPr lang="en-US" sz="1000" dirty="0" smtClean="0">
                <a:latin typeface="Lucida Console" charset="0"/>
                <a:ea typeface="Lucida Console" charset="0"/>
                <a:cs typeface="Lucida Console" charset="0"/>
              </a:rPr>
              <a:t>	"</a:t>
            </a:r>
            <a:r>
              <a:rPr lang="en-US" sz="1000" dirty="0">
                <a:latin typeface="Lucida Console" charset="0"/>
                <a:ea typeface="Lucida Console" charset="0"/>
                <a:cs typeface="Lucida Console" charset="0"/>
              </a:rPr>
              <a:t>equipment": "777",    </a:t>
            </a:r>
            <a:endParaRPr lang="en-US" sz="1000" dirty="0" smtClean="0">
              <a:latin typeface="Lucida Console" charset="0"/>
              <a:ea typeface="Lucida Console" charset="0"/>
              <a:cs typeface="Lucida Console" charset="0"/>
            </a:endParaRPr>
          </a:p>
          <a:p>
            <a:r>
              <a:rPr lang="en-US" sz="1000" dirty="0" smtClean="0">
                <a:latin typeface="Lucida Console" charset="0"/>
                <a:ea typeface="Lucida Console" charset="0"/>
                <a:cs typeface="Lucida Console" charset="0"/>
              </a:rPr>
              <a:t>	"</a:t>
            </a:r>
            <a:r>
              <a:rPr lang="en-US" sz="1000" dirty="0">
                <a:latin typeface="Lucida Console" charset="0"/>
                <a:ea typeface="Lucida Console" charset="0"/>
                <a:cs typeface="Lucida Console" charset="0"/>
              </a:rPr>
              <a:t>id": 57047,    </a:t>
            </a:r>
            <a:endParaRPr lang="en-US" sz="1000" dirty="0" smtClean="0">
              <a:latin typeface="Lucida Console" charset="0"/>
              <a:ea typeface="Lucida Console" charset="0"/>
              <a:cs typeface="Lucida Console" charset="0"/>
            </a:endParaRPr>
          </a:p>
          <a:p>
            <a:r>
              <a:rPr lang="en-US" sz="1000" dirty="0" smtClean="0">
                <a:latin typeface="Lucida Console" charset="0"/>
                <a:ea typeface="Lucida Console" charset="0"/>
                <a:cs typeface="Lucida Console" charset="0"/>
              </a:rPr>
              <a:t>	"</a:t>
            </a:r>
            <a:r>
              <a:rPr lang="en-US" sz="1000" dirty="0">
                <a:latin typeface="Lucida Console" charset="0"/>
                <a:ea typeface="Lucida Console" charset="0"/>
                <a:cs typeface="Lucida Console" charset="0"/>
              </a:rPr>
              <a:t>schedule": [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r>
              <a:rPr lang="en-US" sz="1000" dirty="0">
                <a:latin typeface="Lucida Console" charset="0"/>
                <a:ea typeface="Lucida Console" charset="0"/>
                <a:cs typeface="Lucida Console" charset="0"/>
              </a:rPr>
              <a:t>day": 0,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r>
              <a:rPr lang="en-US" sz="1000" dirty="0">
                <a:latin typeface="Lucida Console" charset="0"/>
                <a:ea typeface="Lucida Console" charset="0"/>
                <a:cs typeface="Lucida Console" charset="0"/>
              </a:rPr>
              <a:t>flight": "UA894",            </a:t>
            </a:r>
            <a:endParaRPr lang="en-US" sz="1000" dirty="0" smtClean="0">
              <a:latin typeface="Lucida Console" charset="0"/>
              <a:ea typeface="Lucida Console" charset="0"/>
              <a:cs typeface="Lucida Console" charset="0"/>
            </a:endParaRP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r>
              <a:rPr lang="en-US" sz="1000" dirty="0" err="1">
                <a:latin typeface="Lucida Console" charset="0"/>
                <a:ea typeface="Lucida Console" charset="0"/>
                <a:cs typeface="Lucida Console" charset="0"/>
              </a:rPr>
              <a:t>utc</a:t>
            </a:r>
            <a:r>
              <a:rPr lang="en-US" sz="1000" dirty="0">
                <a:latin typeface="Lucida Console" charset="0"/>
                <a:ea typeface="Lucida Console" charset="0"/>
                <a:cs typeface="Lucida Console" charset="0"/>
              </a:rPr>
              <a:t>": "02:32:00"        </a:t>
            </a:r>
            <a:r>
              <a:rPr lang="en-US" sz="1000" dirty="0" smtClean="0">
                <a:latin typeface="Lucida Console" charset="0"/>
                <a:ea typeface="Lucida Console" charset="0"/>
                <a:cs typeface="Lucida Console" charset="0"/>
              </a:rPr>
              <a:t>},</a:t>
            </a: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	...</a:t>
            </a:r>
          </a:p>
          <a:p>
            <a:r>
              <a:rPr lang="en-US" sz="1000" dirty="0">
                <a:latin typeface="Lucida Console" charset="0"/>
                <a:ea typeface="Lucida Console" charset="0"/>
                <a:cs typeface="Lucida Console" charset="0"/>
              </a:rPr>
              <a:t>	</a:t>
            </a:r>
            <a:r>
              <a:rPr lang="en-US" sz="1000" dirty="0" smtClean="0">
                <a:latin typeface="Lucida Console" charset="0"/>
                <a:ea typeface="Lucida Console" charset="0"/>
                <a:cs typeface="Lucida Console" charset="0"/>
              </a:rPr>
              <a:t>],</a:t>
            </a:r>
          </a:p>
          <a:p>
            <a:r>
              <a:rPr lang="fr-FR" sz="1000" dirty="0" smtClean="0">
                <a:latin typeface="Lucida Console" charset="0"/>
                <a:ea typeface="Lucida Console" charset="0"/>
                <a:cs typeface="Lucida Console" charset="0"/>
              </a:rPr>
              <a:t>	"</a:t>
            </a:r>
            <a:r>
              <a:rPr lang="fr-FR" sz="1000" dirty="0" err="1">
                <a:latin typeface="Lucida Console" charset="0"/>
                <a:ea typeface="Lucida Console" charset="0"/>
                <a:cs typeface="Lucida Console" charset="0"/>
              </a:rPr>
              <a:t>sourceairport</a:t>
            </a:r>
            <a:r>
              <a:rPr lang="fr-FR" sz="1000" dirty="0">
                <a:latin typeface="Lucida Console" charset="0"/>
                <a:ea typeface="Lucida Console" charset="0"/>
                <a:cs typeface="Lucida Console" charset="0"/>
              </a:rPr>
              <a:t>": "LHR</a:t>
            </a:r>
            <a:r>
              <a:rPr lang="fr-FR" sz="1000" dirty="0" smtClean="0">
                <a:latin typeface="Lucida Console" charset="0"/>
                <a:ea typeface="Lucida Console" charset="0"/>
                <a:cs typeface="Lucida Console" charset="0"/>
              </a:rPr>
              <a:t>",</a:t>
            </a:r>
          </a:p>
          <a:p>
            <a:r>
              <a:rPr lang="fr-FR" sz="1000" dirty="0" smtClean="0">
                <a:latin typeface="Lucida Console" charset="0"/>
                <a:ea typeface="Lucida Console" charset="0"/>
                <a:cs typeface="Lucida Console" charset="0"/>
              </a:rPr>
              <a:t>      "</a:t>
            </a:r>
            <a:r>
              <a:rPr lang="fr-FR" sz="1000" dirty="0">
                <a:latin typeface="Lucida Console" charset="0"/>
                <a:ea typeface="Lucida Console" charset="0"/>
                <a:cs typeface="Lucida Console" charset="0"/>
              </a:rPr>
              <a:t>stops": 0</a:t>
            </a:r>
            <a:r>
              <a:rPr lang="fr-FR" sz="1000" dirty="0" smtClean="0">
                <a:latin typeface="Lucida Console" charset="0"/>
                <a:ea typeface="Lucida Console" charset="0"/>
                <a:cs typeface="Lucida Console" charset="0"/>
              </a:rPr>
              <a:t>,</a:t>
            </a:r>
          </a:p>
          <a:p>
            <a:r>
              <a:rPr lang="fr-FR" sz="1000" dirty="0" smtClean="0">
                <a:latin typeface="Lucida Console" charset="0"/>
                <a:ea typeface="Lucida Console" charset="0"/>
                <a:cs typeface="Lucida Console" charset="0"/>
              </a:rPr>
              <a:t>      "</a:t>
            </a:r>
            <a:r>
              <a:rPr lang="fr-FR" sz="1000" dirty="0">
                <a:latin typeface="Lucida Console" charset="0"/>
                <a:ea typeface="Lucida Console" charset="0"/>
                <a:cs typeface="Lucida Console" charset="0"/>
              </a:rPr>
              <a:t>type": "route</a:t>
            </a:r>
            <a:r>
              <a:rPr lang="fr-FR" sz="1000" dirty="0" smtClean="0">
                <a:latin typeface="Lucida Console" charset="0"/>
                <a:ea typeface="Lucida Console" charset="0"/>
                <a:cs typeface="Lucida Console" charset="0"/>
              </a:rPr>
              <a:t>"</a:t>
            </a:r>
          </a:p>
          <a:p>
            <a:r>
              <a:rPr lang="fr-FR" sz="1000" dirty="0">
                <a:latin typeface="Lucida Console" charset="0"/>
                <a:ea typeface="Lucida Console" charset="0"/>
                <a:cs typeface="Lucida Console" charset="0"/>
              </a:rPr>
              <a:t>}</a:t>
            </a:r>
            <a:endParaRPr lang="en-US" sz="1000" dirty="0">
              <a:latin typeface="Lucida Console" charset="0"/>
              <a:ea typeface="Lucida Console" charset="0"/>
              <a:cs typeface="Lucida Console" charset="0"/>
            </a:endParaRPr>
          </a:p>
        </p:txBody>
      </p:sp>
    </p:spTree>
    <p:extLst>
      <p:ext uri="{BB962C8B-B14F-4D97-AF65-F5344CB8AC3E}">
        <p14:creationId xmlns:p14="http://schemas.microsoft.com/office/powerpoint/2010/main" val="28353822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50000">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14:bounceEnd="50000">
                                          <p:cBhvr additive="base">
                                            <p:cTn id="13"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A Simple Join</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89</a:t>
            </a:fld>
            <a:endParaRPr lang="en-US">
              <a:latin typeface="Corbel"/>
            </a:endParaRPr>
          </a:p>
        </p:txBody>
      </p:sp>
      <p:sp>
        <p:nvSpPr>
          <p:cNvPr id="5" name="TextBox 4"/>
          <p:cNvSpPr txBox="1"/>
          <p:nvPr/>
        </p:nvSpPr>
        <p:spPr>
          <a:xfrm>
            <a:off x="466344" y="1602255"/>
            <a:ext cx="7534656" cy="19389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2000" dirty="0" smtClean="0">
                <a:solidFill>
                  <a:srgbClr val="000000"/>
                </a:solidFill>
                <a:latin typeface="Lucida Console" charset="0"/>
                <a:ea typeface="Lucida Console" charset="0"/>
                <a:cs typeface="Lucida Console" charset="0"/>
              </a:rPr>
              <a:t>SELECT </a:t>
            </a:r>
            <a:r>
              <a:rPr lang="en-US" sz="2000" dirty="0">
                <a:solidFill>
                  <a:srgbClr val="000000"/>
                </a:solidFill>
                <a:latin typeface="Lucida Console" charset="0"/>
                <a:ea typeface="Lucida Console" charset="0"/>
                <a:cs typeface="Lucida Console" charset="0"/>
              </a:rPr>
              <a:t>*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FROM </a:t>
            </a:r>
            <a:r>
              <a:rPr lang="en-US" sz="2000" dirty="0">
                <a:solidFill>
                  <a:srgbClr val="000000"/>
                </a:solidFill>
                <a:latin typeface="Lucida Console" charset="0"/>
                <a:ea typeface="Lucida Console" charset="0"/>
                <a:cs typeface="Lucida Console" charset="0"/>
              </a:rPr>
              <a:t>`travel-sample` r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JOIN </a:t>
            </a:r>
            <a:r>
              <a:rPr lang="en-US" sz="2000" dirty="0">
                <a:solidFill>
                  <a:srgbClr val="000000"/>
                </a:solidFill>
                <a:latin typeface="Lucida Console" charset="0"/>
                <a:ea typeface="Lucida Console" charset="0"/>
                <a:cs typeface="Lucida Console" charset="0"/>
              </a:rPr>
              <a:t>`travel-sample` a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ON </a:t>
            </a:r>
            <a:r>
              <a:rPr lang="en-US" sz="2000" dirty="0">
                <a:solidFill>
                  <a:srgbClr val="000000"/>
                </a:solidFill>
                <a:latin typeface="Lucida Console" charset="0"/>
                <a:ea typeface="Lucida Console" charset="0"/>
                <a:cs typeface="Lucida Console" charset="0"/>
              </a:rPr>
              <a:t>KEYS </a:t>
            </a:r>
            <a:r>
              <a:rPr lang="en-US" sz="2000" dirty="0" err="1">
                <a:solidFill>
                  <a:srgbClr val="000000"/>
                </a:solidFill>
                <a:latin typeface="Lucida Console" charset="0"/>
                <a:ea typeface="Lucida Console" charset="0"/>
                <a:cs typeface="Lucida Console" charset="0"/>
              </a:rPr>
              <a:t>r.airlineid</a:t>
            </a:r>
            <a:r>
              <a:rPr lang="en-US" sz="2000" dirty="0">
                <a:solidFill>
                  <a:srgbClr val="000000"/>
                </a:solidFill>
                <a:latin typeface="Lucida Console" charset="0"/>
                <a:ea typeface="Lucida Console" charset="0"/>
                <a:cs typeface="Lucida Console" charset="0"/>
              </a:rPr>
              <a:t>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WHERE </a:t>
            </a:r>
            <a:r>
              <a:rPr lang="en-US" sz="2000" dirty="0" err="1">
                <a:solidFill>
                  <a:srgbClr val="000000"/>
                </a:solidFill>
                <a:latin typeface="Lucida Console" charset="0"/>
                <a:ea typeface="Lucida Console" charset="0"/>
                <a:cs typeface="Lucida Console" charset="0"/>
              </a:rPr>
              <a:t>r.sourceairport</a:t>
            </a:r>
            <a:r>
              <a:rPr lang="en-US" sz="2000" dirty="0">
                <a:solidFill>
                  <a:srgbClr val="000000"/>
                </a:solidFill>
                <a:latin typeface="Lucida Console" charset="0"/>
                <a:ea typeface="Lucida Console" charset="0"/>
                <a:cs typeface="Lucida Console" charset="0"/>
              </a:rPr>
              <a:t>="LHR"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AND </a:t>
            </a:r>
            <a:r>
              <a:rPr lang="en-US" sz="2000" dirty="0" err="1" smtClean="0">
                <a:solidFill>
                  <a:srgbClr val="000000"/>
                </a:solidFill>
                <a:latin typeface="Lucida Console" charset="0"/>
                <a:ea typeface="Lucida Console" charset="0"/>
                <a:cs typeface="Lucida Console" charset="0"/>
              </a:rPr>
              <a:t>r.destinationairport</a:t>
            </a:r>
            <a:r>
              <a:rPr lang="en-US" sz="2000" dirty="0" smtClean="0">
                <a:solidFill>
                  <a:srgbClr val="000000"/>
                </a:solidFill>
                <a:latin typeface="Lucida Console" charset="0"/>
                <a:ea typeface="Lucida Console" charset="0"/>
                <a:cs typeface="Lucida Console" charset="0"/>
              </a:rPr>
              <a:t> </a:t>
            </a:r>
            <a:r>
              <a:rPr lang="en-US" sz="2000" dirty="0">
                <a:solidFill>
                  <a:srgbClr val="000000"/>
                </a:solidFill>
                <a:latin typeface="Lucida Console" charset="0"/>
                <a:ea typeface="Lucida Console" charset="0"/>
                <a:cs typeface="Lucida Console" charset="0"/>
              </a:rPr>
              <a:t>= "SFO";</a:t>
            </a:r>
            <a:endParaRPr kumimoji="0" lang="en-US" sz="20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1342345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
            </a:r>
            <a:endParaRPr lang="en-US" dirty="0"/>
          </a:p>
        </p:txBody>
      </p:sp>
      <p:sp>
        <p:nvSpPr>
          <p:cNvPr id="3" name="TextBox 2"/>
          <p:cNvSpPr txBox="1"/>
          <p:nvPr/>
        </p:nvSpPr>
        <p:spPr>
          <a:xfrm>
            <a:off x="613607" y="1428750"/>
            <a:ext cx="3662581" cy="3046988"/>
          </a:xfrm>
          <a:prstGeom prst="rect">
            <a:avLst/>
          </a:prstGeom>
          <a:noFill/>
        </p:spPr>
        <p:txBody>
          <a:bodyPr wrap="none" rtlCol="0">
            <a:spAutoFit/>
          </a:bodyPr>
          <a:lstStyle/>
          <a:p>
            <a:r>
              <a:rPr lang="en-US" sz="2400" b="1" dirty="0" smtClean="0"/>
              <a:t>London</a:t>
            </a:r>
          </a:p>
          <a:p>
            <a:endParaRPr lang="en-US" sz="2400" b="1" dirty="0" smtClean="0"/>
          </a:p>
          <a:p>
            <a:r>
              <a:rPr lang="en-US" sz="2400" dirty="0" err="1"/>
              <a:t>m</a:t>
            </a:r>
            <a:r>
              <a:rPr lang="en-US" sz="2400" dirty="0" err="1" smtClean="0"/>
              <a:t>atthew@couchbase.com</a:t>
            </a:r>
            <a:endParaRPr lang="en-US" sz="2400" dirty="0" smtClean="0"/>
          </a:p>
          <a:p>
            <a:r>
              <a:rPr lang="en-US" sz="2400" dirty="0" err="1" smtClean="0"/>
              <a:t>laura@couchbase.com</a:t>
            </a:r>
            <a:endParaRPr lang="en-US" sz="2400" dirty="0" smtClean="0"/>
          </a:p>
          <a:p>
            <a:r>
              <a:rPr lang="en-US" sz="2400" dirty="0" err="1" smtClean="0"/>
              <a:t>martin@couchbase.com</a:t>
            </a:r>
            <a:endParaRPr lang="en-US" sz="2400" dirty="0" smtClean="0"/>
          </a:p>
          <a:p>
            <a:r>
              <a:rPr lang="en-US" sz="2400" dirty="0" err="1" smtClean="0"/>
              <a:t>james@couchbase.com</a:t>
            </a:r>
            <a:endParaRPr lang="en-US" sz="2400" dirty="0" smtClean="0"/>
          </a:p>
          <a:p>
            <a:r>
              <a:rPr lang="en-US" sz="2400" dirty="0" err="1" smtClean="0"/>
              <a:t>tom@couchbase.com</a:t>
            </a:r>
            <a:endParaRPr lang="en-US" sz="2400" dirty="0" smtClean="0"/>
          </a:p>
          <a:p>
            <a:r>
              <a:rPr lang="en-US" sz="2400" dirty="0" err="1" smtClean="0"/>
              <a:t>david@couchbase.com</a:t>
            </a:r>
            <a:endParaRPr lang="en-US" sz="2400" dirty="0"/>
          </a:p>
        </p:txBody>
      </p:sp>
      <p:sp>
        <p:nvSpPr>
          <p:cNvPr id="4" name="TextBox 3"/>
          <p:cNvSpPr txBox="1"/>
          <p:nvPr/>
        </p:nvSpPr>
        <p:spPr>
          <a:xfrm>
            <a:off x="4847559" y="1428750"/>
            <a:ext cx="3636933" cy="3046988"/>
          </a:xfrm>
          <a:prstGeom prst="rect">
            <a:avLst/>
          </a:prstGeom>
          <a:noFill/>
        </p:spPr>
        <p:txBody>
          <a:bodyPr wrap="none" rtlCol="0">
            <a:spAutoFit/>
          </a:bodyPr>
          <a:lstStyle/>
          <a:p>
            <a:r>
              <a:rPr lang="en-US" sz="2400" b="1" dirty="0" smtClean="0"/>
              <a:t>Developer Advocacy</a:t>
            </a:r>
          </a:p>
          <a:p>
            <a:endParaRPr lang="en-US" sz="2400" dirty="0"/>
          </a:p>
          <a:p>
            <a:r>
              <a:rPr lang="en-US" sz="2400" dirty="0" err="1" smtClean="0"/>
              <a:t>nic@couchbase.com</a:t>
            </a:r>
            <a:endParaRPr lang="en-US" sz="2400" dirty="0" smtClean="0"/>
          </a:p>
          <a:p>
            <a:r>
              <a:rPr lang="en-US" sz="2400" dirty="0" err="1" smtClean="0"/>
              <a:t>matt@couchbase.com</a:t>
            </a:r>
            <a:endParaRPr lang="en-US" sz="2400" dirty="0" smtClean="0"/>
          </a:p>
          <a:p>
            <a:r>
              <a:rPr lang="en-US" sz="2400" dirty="0" err="1" smtClean="0"/>
              <a:t>william@couchbase.com</a:t>
            </a:r>
            <a:endParaRPr lang="en-US" sz="2400" dirty="0" smtClean="0"/>
          </a:p>
          <a:p>
            <a:r>
              <a:rPr lang="en-US" sz="2400" dirty="0" err="1" smtClean="0"/>
              <a:t>matthew@couchbase.com</a:t>
            </a:r>
            <a:endParaRPr lang="en-US" sz="2400" dirty="0" smtClean="0"/>
          </a:p>
          <a:p>
            <a:r>
              <a:rPr lang="en-US" sz="2400" dirty="0" err="1" smtClean="0"/>
              <a:t>martin@couchbase.com</a:t>
            </a:r>
            <a:endParaRPr lang="en-US" sz="2400" dirty="0" smtClean="0"/>
          </a:p>
          <a:p>
            <a:r>
              <a:rPr lang="en-US" sz="2400" dirty="0" err="1" smtClean="0"/>
              <a:t>laurent@couchbase.com</a:t>
            </a:r>
            <a:endParaRPr lang="en-US" sz="2400" dirty="0"/>
          </a:p>
        </p:txBody>
      </p:sp>
    </p:spTree>
    <p:extLst>
      <p:ext uri="{BB962C8B-B14F-4D97-AF65-F5344CB8AC3E}">
        <p14:creationId xmlns:p14="http://schemas.microsoft.com/office/powerpoint/2010/main" val="161889498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t>Who Flies LHR-&gt;SFO?</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90</a:t>
            </a:fld>
            <a:endParaRPr lang="en-US">
              <a:latin typeface="Corbel"/>
            </a:endParaRPr>
          </a:p>
        </p:txBody>
      </p:sp>
      <p:sp>
        <p:nvSpPr>
          <p:cNvPr id="5" name="TextBox 4"/>
          <p:cNvSpPr txBox="1"/>
          <p:nvPr/>
        </p:nvSpPr>
        <p:spPr>
          <a:xfrm>
            <a:off x="466344" y="1602255"/>
            <a:ext cx="7998603" cy="19389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2000" dirty="0" smtClean="0">
                <a:solidFill>
                  <a:srgbClr val="000000"/>
                </a:solidFill>
                <a:latin typeface="Lucida Console" charset="0"/>
                <a:ea typeface="Lucida Console" charset="0"/>
                <a:cs typeface="Lucida Console" charset="0"/>
              </a:rPr>
              <a:t>SELECT DISTINCT </a:t>
            </a:r>
            <a:r>
              <a:rPr lang="en-US" sz="2000" dirty="0" err="1" smtClean="0">
                <a:solidFill>
                  <a:srgbClr val="000000"/>
                </a:solidFill>
                <a:latin typeface="Lucida Console" charset="0"/>
                <a:ea typeface="Lucida Console" charset="0"/>
                <a:cs typeface="Lucida Console" charset="0"/>
              </a:rPr>
              <a:t>a.name</a:t>
            </a:r>
            <a:r>
              <a:rPr lang="en-US" sz="2000" dirty="0" smtClean="0">
                <a:solidFill>
                  <a:srgbClr val="000000"/>
                </a:solidFill>
                <a:latin typeface="Lucida Console" charset="0"/>
                <a:ea typeface="Lucida Console" charset="0"/>
                <a:cs typeface="Lucida Console" charset="0"/>
              </a:rPr>
              <a:t> </a:t>
            </a:r>
          </a:p>
          <a:p>
            <a:pPr algn="l" rtl="0" latinLnBrk="1" hangingPunct="0"/>
            <a:r>
              <a:rPr lang="en-US" sz="2000" dirty="0" smtClean="0">
                <a:solidFill>
                  <a:srgbClr val="000000"/>
                </a:solidFill>
                <a:latin typeface="Lucida Console" charset="0"/>
                <a:ea typeface="Lucida Console" charset="0"/>
                <a:cs typeface="Lucida Console" charset="0"/>
              </a:rPr>
              <a:t>FROM `</a:t>
            </a:r>
            <a:r>
              <a:rPr lang="en-US" sz="2000" dirty="0">
                <a:solidFill>
                  <a:srgbClr val="000000"/>
                </a:solidFill>
                <a:latin typeface="Lucida Console" charset="0"/>
                <a:ea typeface="Lucida Console" charset="0"/>
                <a:cs typeface="Lucida Console" charset="0"/>
              </a:rPr>
              <a:t>travel-sample` r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JOIN </a:t>
            </a:r>
            <a:r>
              <a:rPr lang="en-US" sz="2000" dirty="0">
                <a:solidFill>
                  <a:srgbClr val="000000"/>
                </a:solidFill>
                <a:latin typeface="Lucida Console" charset="0"/>
                <a:ea typeface="Lucida Console" charset="0"/>
                <a:cs typeface="Lucida Console" charset="0"/>
              </a:rPr>
              <a:t>`travel-sample` a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ON </a:t>
            </a:r>
            <a:r>
              <a:rPr lang="en-US" sz="2000" dirty="0">
                <a:solidFill>
                  <a:srgbClr val="000000"/>
                </a:solidFill>
                <a:latin typeface="Lucida Console" charset="0"/>
                <a:ea typeface="Lucida Console" charset="0"/>
                <a:cs typeface="Lucida Console" charset="0"/>
              </a:rPr>
              <a:t>KEYS </a:t>
            </a:r>
            <a:r>
              <a:rPr lang="en-US" sz="2000" dirty="0" err="1">
                <a:solidFill>
                  <a:srgbClr val="000000"/>
                </a:solidFill>
                <a:latin typeface="Lucida Console" charset="0"/>
                <a:ea typeface="Lucida Console" charset="0"/>
                <a:cs typeface="Lucida Console" charset="0"/>
              </a:rPr>
              <a:t>r.airlineid</a:t>
            </a:r>
            <a:r>
              <a:rPr lang="en-US" sz="2000" dirty="0">
                <a:solidFill>
                  <a:srgbClr val="000000"/>
                </a:solidFill>
                <a:latin typeface="Lucida Console" charset="0"/>
                <a:ea typeface="Lucida Console" charset="0"/>
                <a:cs typeface="Lucida Console" charset="0"/>
              </a:rPr>
              <a:t>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WHERE </a:t>
            </a:r>
            <a:r>
              <a:rPr lang="en-US" sz="2000" dirty="0" err="1">
                <a:solidFill>
                  <a:srgbClr val="000000"/>
                </a:solidFill>
                <a:latin typeface="Lucida Console" charset="0"/>
                <a:ea typeface="Lucida Console" charset="0"/>
                <a:cs typeface="Lucida Console" charset="0"/>
              </a:rPr>
              <a:t>r.sourceairport</a:t>
            </a:r>
            <a:r>
              <a:rPr lang="en-US" sz="2000" dirty="0">
                <a:solidFill>
                  <a:srgbClr val="000000"/>
                </a:solidFill>
                <a:latin typeface="Lucida Console" charset="0"/>
                <a:ea typeface="Lucida Console" charset="0"/>
                <a:cs typeface="Lucida Console" charset="0"/>
              </a:rPr>
              <a:t>="LHR"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AND </a:t>
            </a:r>
            <a:r>
              <a:rPr lang="en-US" sz="2000" dirty="0" err="1" smtClean="0">
                <a:solidFill>
                  <a:srgbClr val="000000"/>
                </a:solidFill>
                <a:latin typeface="Lucida Console" charset="0"/>
                <a:ea typeface="Lucida Console" charset="0"/>
                <a:cs typeface="Lucida Console" charset="0"/>
              </a:rPr>
              <a:t>r.destinationairport</a:t>
            </a:r>
            <a:r>
              <a:rPr lang="en-US" sz="2000" dirty="0" smtClean="0">
                <a:solidFill>
                  <a:srgbClr val="000000"/>
                </a:solidFill>
                <a:latin typeface="Lucida Console" charset="0"/>
                <a:ea typeface="Lucida Console" charset="0"/>
                <a:cs typeface="Lucida Console" charset="0"/>
              </a:rPr>
              <a:t> </a:t>
            </a:r>
            <a:r>
              <a:rPr lang="en-US" sz="2000" dirty="0">
                <a:solidFill>
                  <a:srgbClr val="000000"/>
                </a:solidFill>
                <a:latin typeface="Lucida Console" charset="0"/>
                <a:ea typeface="Lucida Console" charset="0"/>
                <a:cs typeface="Lucida Console" charset="0"/>
              </a:rPr>
              <a:t>= "SFO";</a:t>
            </a:r>
            <a:endParaRPr kumimoji="0" lang="en-US" sz="20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413317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err="1" smtClean="0"/>
              <a:t>Unnesting</a:t>
            </a:r>
            <a:r>
              <a:rPr lang="en-US" sz="2600" dirty="0" smtClean="0"/>
              <a:t> The Schedule Data</a:t>
            </a:r>
            <a:endParaRPr lang="en-US" sz="2600" dirty="0"/>
          </a:p>
        </p:txBody>
      </p:sp>
      <p:sp>
        <p:nvSpPr>
          <p:cNvPr id="3" name="Slide Number Placeholder 2"/>
          <p:cNvSpPr>
            <a:spLocks noGrp="1"/>
          </p:cNvSpPr>
          <p:nvPr>
            <p:ph type="sldNum" sz="quarter" idx="4294967295"/>
          </p:nvPr>
        </p:nvSpPr>
        <p:spPr>
          <a:xfrm>
            <a:off x="8229600" y="4767263"/>
            <a:ext cx="740664" cy="273844"/>
          </a:xfrm>
          <a:prstGeom prst="rect">
            <a:avLst/>
          </a:prstGeom>
        </p:spPr>
        <p:txBody>
          <a:bodyPr/>
          <a:lstStyle/>
          <a:p>
            <a:fld id="{E728A94C-44F1-DF43-8BD8-694E750DEF33}" type="slidenum">
              <a:rPr lang="en-US" smtClean="0">
                <a:latin typeface="Corbel"/>
              </a:rPr>
              <a:pPr/>
              <a:t>91</a:t>
            </a:fld>
            <a:endParaRPr lang="en-US">
              <a:latin typeface="Corbel"/>
            </a:endParaRPr>
          </a:p>
        </p:txBody>
      </p:sp>
      <p:sp>
        <p:nvSpPr>
          <p:cNvPr id="5" name="TextBox 4"/>
          <p:cNvSpPr txBox="1"/>
          <p:nvPr/>
        </p:nvSpPr>
        <p:spPr>
          <a:xfrm>
            <a:off x="466344" y="986702"/>
            <a:ext cx="7632857" cy="31700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2000" dirty="0" smtClean="0">
                <a:solidFill>
                  <a:srgbClr val="000000"/>
                </a:solidFill>
                <a:latin typeface="Lucida Console" charset="0"/>
                <a:ea typeface="Lucida Console" charset="0"/>
                <a:cs typeface="Lucida Console" charset="0"/>
              </a:rPr>
              <a:t>SELECT </a:t>
            </a:r>
            <a:r>
              <a:rPr lang="en-US" sz="2000" dirty="0" err="1">
                <a:latin typeface="Lucida Console" charset="0"/>
                <a:ea typeface="Lucida Console" charset="0"/>
                <a:cs typeface="Lucida Console" charset="0"/>
              </a:rPr>
              <a:t>a.name</a:t>
            </a:r>
            <a:r>
              <a:rPr lang="en-US" sz="2000" dirty="0">
                <a:latin typeface="Lucida Console" charset="0"/>
                <a:ea typeface="Lucida Console" charset="0"/>
                <a:cs typeface="Lucida Console" charset="0"/>
              </a:rPr>
              <a:t>, </a:t>
            </a:r>
            <a:r>
              <a:rPr lang="en-US" sz="2000" dirty="0" err="1">
                <a:latin typeface="Lucida Console" charset="0"/>
                <a:ea typeface="Lucida Console" charset="0"/>
                <a:cs typeface="Lucida Console" charset="0"/>
              </a:rPr>
              <a:t>s.flight</a:t>
            </a:r>
            <a:r>
              <a:rPr lang="en-US" sz="2000" dirty="0">
                <a:latin typeface="Lucida Console" charset="0"/>
                <a:ea typeface="Lucida Console" charset="0"/>
                <a:cs typeface="Lucida Console" charset="0"/>
              </a:rPr>
              <a:t>, </a:t>
            </a:r>
            <a:r>
              <a:rPr lang="en-US" sz="2000" dirty="0" err="1">
                <a:latin typeface="Lucida Console" charset="0"/>
                <a:ea typeface="Lucida Console" charset="0"/>
                <a:cs typeface="Lucida Console" charset="0"/>
              </a:rPr>
              <a:t>s.utc</a:t>
            </a:r>
            <a:r>
              <a:rPr lang="en-US" sz="2000" dirty="0">
                <a:latin typeface="Lucida Console" charset="0"/>
                <a:ea typeface="Lucida Console" charset="0"/>
                <a:cs typeface="Lucida Console" charset="0"/>
              </a:rPr>
              <a:t>, </a:t>
            </a:r>
            <a:r>
              <a:rPr lang="en-US" sz="2000" dirty="0" err="1">
                <a:latin typeface="Lucida Console" charset="0"/>
                <a:ea typeface="Lucida Console" charset="0"/>
                <a:cs typeface="Lucida Console" charset="0"/>
              </a:rPr>
              <a:t>r.sourceairport</a:t>
            </a:r>
            <a:r>
              <a:rPr lang="en-US" sz="2000" dirty="0">
                <a:latin typeface="Lucida Console" charset="0"/>
                <a:ea typeface="Lucida Console" charset="0"/>
                <a:cs typeface="Lucida Console" charset="0"/>
              </a:rPr>
              <a:t>, </a:t>
            </a:r>
            <a:endParaRPr lang="en-US" sz="2000" dirty="0" smtClean="0">
              <a:latin typeface="Lucida Console" charset="0"/>
              <a:ea typeface="Lucida Console" charset="0"/>
              <a:cs typeface="Lucida Console" charset="0"/>
            </a:endParaRPr>
          </a:p>
          <a:p>
            <a:pPr algn="l" rtl="0" latinLnBrk="1" hangingPunct="0"/>
            <a:r>
              <a:rPr lang="en-US" sz="2000" dirty="0" err="1" smtClean="0">
                <a:latin typeface="Lucida Console" charset="0"/>
                <a:ea typeface="Lucida Console" charset="0"/>
                <a:cs typeface="Lucida Console" charset="0"/>
              </a:rPr>
              <a:t>r.destinationairport</a:t>
            </a:r>
            <a:r>
              <a:rPr lang="en-US" sz="2000" dirty="0">
                <a:latin typeface="Lucida Console" charset="0"/>
                <a:ea typeface="Lucida Console" charset="0"/>
                <a:cs typeface="Lucida Console" charset="0"/>
              </a:rPr>
              <a:t>, </a:t>
            </a:r>
            <a:r>
              <a:rPr lang="en-US" sz="2000" dirty="0" err="1">
                <a:latin typeface="Lucida Console" charset="0"/>
                <a:ea typeface="Lucida Console" charset="0"/>
                <a:cs typeface="Lucida Console" charset="0"/>
              </a:rPr>
              <a:t>r.equipment</a:t>
            </a:r>
            <a:r>
              <a:rPr lang="en-US" sz="2000" dirty="0">
                <a:latin typeface="Lucida Console" charset="0"/>
                <a:ea typeface="Lucida Console" charset="0"/>
                <a:cs typeface="Lucida Console" charset="0"/>
              </a:rPr>
              <a:t> </a:t>
            </a:r>
            <a:endParaRPr lang="en-US" sz="2000" dirty="0" smtClean="0">
              <a:latin typeface="Lucida Console" charset="0"/>
              <a:ea typeface="Lucida Console" charset="0"/>
              <a:cs typeface="Lucida Console" charset="0"/>
            </a:endParaRPr>
          </a:p>
          <a:p>
            <a:pPr algn="l" rtl="0" latinLnBrk="1" hangingPunct="0"/>
            <a:r>
              <a:rPr lang="en-US" sz="2000" dirty="0">
                <a:solidFill>
                  <a:srgbClr val="000000"/>
                </a:solidFill>
                <a:latin typeface="Lucida Console" charset="0"/>
                <a:ea typeface="Lucida Console" charset="0"/>
                <a:cs typeface="Lucida Console" charset="0"/>
              </a:rPr>
              <a:t>FROM `travel-sample` r </a:t>
            </a:r>
            <a:endParaRPr lang="en-US" sz="2000" dirty="0" smtClean="0">
              <a:latin typeface="Lucida Console" charset="0"/>
              <a:ea typeface="Lucida Console" charset="0"/>
              <a:cs typeface="Lucida Console" charset="0"/>
            </a:endParaRPr>
          </a:p>
          <a:p>
            <a:pPr algn="l" rtl="0" latinLnBrk="1" hangingPunct="0"/>
            <a:r>
              <a:rPr lang="en-US" sz="2000" dirty="0">
                <a:latin typeface="Lucida Console" charset="0"/>
                <a:ea typeface="Lucida Console" charset="0"/>
                <a:cs typeface="Lucida Console" charset="0"/>
              </a:rPr>
              <a:t>UNNEST </a:t>
            </a:r>
            <a:r>
              <a:rPr lang="en-US" sz="2000" dirty="0" err="1">
                <a:latin typeface="Lucida Console" charset="0"/>
                <a:ea typeface="Lucida Console" charset="0"/>
                <a:cs typeface="Lucida Console" charset="0"/>
              </a:rPr>
              <a:t>r.schedule</a:t>
            </a:r>
            <a:r>
              <a:rPr lang="en-US" sz="2000" dirty="0">
                <a:latin typeface="Lucida Console" charset="0"/>
                <a:ea typeface="Lucida Console" charset="0"/>
                <a:cs typeface="Lucida Console" charset="0"/>
              </a:rPr>
              <a:t> </a:t>
            </a:r>
            <a:r>
              <a:rPr lang="en-US" sz="2000" dirty="0" smtClean="0">
                <a:latin typeface="Lucida Console" charset="0"/>
                <a:ea typeface="Lucida Console" charset="0"/>
                <a:cs typeface="Lucida Console" charset="0"/>
              </a:rPr>
              <a:t>s</a:t>
            </a:r>
          </a:p>
          <a:p>
            <a:pPr algn="l" rtl="0" latinLnBrk="1" hangingPunct="0"/>
            <a:r>
              <a:rPr lang="en-US" sz="2000" dirty="0" smtClean="0">
                <a:solidFill>
                  <a:srgbClr val="000000"/>
                </a:solidFill>
                <a:latin typeface="Lucida Console" charset="0"/>
                <a:ea typeface="Lucida Console" charset="0"/>
                <a:cs typeface="Lucida Console" charset="0"/>
              </a:rPr>
              <a:t>JOIN </a:t>
            </a:r>
            <a:r>
              <a:rPr lang="en-US" sz="2000" dirty="0">
                <a:solidFill>
                  <a:srgbClr val="000000"/>
                </a:solidFill>
                <a:latin typeface="Lucida Console" charset="0"/>
                <a:ea typeface="Lucida Console" charset="0"/>
                <a:cs typeface="Lucida Console" charset="0"/>
              </a:rPr>
              <a:t>`travel-sample` a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ON </a:t>
            </a:r>
            <a:r>
              <a:rPr lang="en-US" sz="2000" dirty="0">
                <a:solidFill>
                  <a:srgbClr val="000000"/>
                </a:solidFill>
                <a:latin typeface="Lucida Console" charset="0"/>
                <a:ea typeface="Lucida Console" charset="0"/>
                <a:cs typeface="Lucida Console" charset="0"/>
              </a:rPr>
              <a:t>KEYS </a:t>
            </a:r>
            <a:r>
              <a:rPr lang="en-US" sz="2000" dirty="0" err="1">
                <a:solidFill>
                  <a:srgbClr val="000000"/>
                </a:solidFill>
                <a:latin typeface="Lucida Console" charset="0"/>
                <a:ea typeface="Lucida Console" charset="0"/>
                <a:cs typeface="Lucida Console" charset="0"/>
              </a:rPr>
              <a:t>r.airlineid</a:t>
            </a:r>
            <a:r>
              <a:rPr lang="en-US" sz="2000" dirty="0">
                <a:solidFill>
                  <a:srgbClr val="000000"/>
                </a:solidFill>
                <a:latin typeface="Lucida Console" charset="0"/>
                <a:ea typeface="Lucida Console" charset="0"/>
                <a:cs typeface="Lucida Console" charset="0"/>
              </a:rPr>
              <a:t>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WHERE </a:t>
            </a:r>
            <a:r>
              <a:rPr lang="en-US" sz="2000" dirty="0" err="1">
                <a:solidFill>
                  <a:srgbClr val="000000"/>
                </a:solidFill>
                <a:latin typeface="Lucida Console" charset="0"/>
                <a:ea typeface="Lucida Console" charset="0"/>
                <a:cs typeface="Lucida Console" charset="0"/>
              </a:rPr>
              <a:t>r.sourceairport</a:t>
            </a:r>
            <a:r>
              <a:rPr lang="en-US" sz="2000" dirty="0">
                <a:solidFill>
                  <a:srgbClr val="000000"/>
                </a:solidFill>
                <a:latin typeface="Lucida Console" charset="0"/>
                <a:ea typeface="Lucida Console" charset="0"/>
                <a:cs typeface="Lucida Console" charset="0"/>
              </a:rPr>
              <a:t>="LHR" </a:t>
            </a:r>
            <a:endParaRPr lang="en-US" sz="2000" dirty="0" smtClean="0">
              <a:solidFill>
                <a:srgbClr val="000000"/>
              </a:solidFill>
              <a:latin typeface="Lucida Console" charset="0"/>
              <a:ea typeface="Lucida Console" charset="0"/>
              <a:cs typeface="Lucida Console" charset="0"/>
            </a:endParaRPr>
          </a:p>
          <a:p>
            <a:pPr algn="l" rtl="0" latinLnBrk="1" hangingPunct="0"/>
            <a:r>
              <a:rPr lang="en-US" sz="2000" dirty="0" smtClean="0">
                <a:solidFill>
                  <a:srgbClr val="000000"/>
                </a:solidFill>
                <a:latin typeface="Lucida Console" charset="0"/>
                <a:ea typeface="Lucida Console" charset="0"/>
                <a:cs typeface="Lucida Console" charset="0"/>
              </a:rPr>
              <a:t>AND </a:t>
            </a:r>
            <a:r>
              <a:rPr lang="en-US" sz="2000" dirty="0" err="1" smtClean="0">
                <a:solidFill>
                  <a:srgbClr val="000000"/>
                </a:solidFill>
                <a:latin typeface="Lucida Console" charset="0"/>
                <a:ea typeface="Lucida Console" charset="0"/>
                <a:cs typeface="Lucida Console" charset="0"/>
              </a:rPr>
              <a:t>r.destinationairport</a:t>
            </a:r>
            <a:r>
              <a:rPr lang="en-US" sz="2000" dirty="0" smtClean="0">
                <a:solidFill>
                  <a:srgbClr val="000000"/>
                </a:solidFill>
                <a:latin typeface="Lucida Console" charset="0"/>
                <a:ea typeface="Lucida Console" charset="0"/>
                <a:cs typeface="Lucida Console" charset="0"/>
              </a:rPr>
              <a:t> </a:t>
            </a:r>
            <a:r>
              <a:rPr lang="en-US" sz="2000" dirty="0">
                <a:solidFill>
                  <a:srgbClr val="000000"/>
                </a:solidFill>
                <a:latin typeface="Lucida Console" charset="0"/>
                <a:ea typeface="Lucida Console" charset="0"/>
                <a:cs typeface="Lucida Console" charset="0"/>
              </a:rPr>
              <a:t>= "SFO</a:t>
            </a:r>
            <a:r>
              <a:rPr lang="en-US" sz="2000" dirty="0" smtClean="0">
                <a:solidFill>
                  <a:srgbClr val="000000"/>
                </a:solidFill>
                <a:latin typeface="Lucida Console" charset="0"/>
                <a:ea typeface="Lucida Console" charset="0"/>
                <a:cs typeface="Lucida Console" charset="0"/>
              </a:rPr>
              <a:t>"</a:t>
            </a:r>
          </a:p>
          <a:p>
            <a:pPr algn="l" rtl="0" latinLnBrk="1" hangingPunct="0"/>
            <a:r>
              <a:rPr lang="en-US" sz="2000" dirty="0" smtClean="0">
                <a:solidFill>
                  <a:srgbClr val="000000"/>
                </a:solidFill>
                <a:latin typeface="Lucida Console" charset="0"/>
                <a:ea typeface="Lucida Console" charset="0"/>
                <a:cs typeface="Lucida Console" charset="0"/>
              </a:rPr>
              <a:t>AND </a:t>
            </a:r>
            <a:r>
              <a:rPr lang="en-US" sz="2000" dirty="0" err="1" smtClean="0">
                <a:solidFill>
                  <a:srgbClr val="000000"/>
                </a:solidFill>
                <a:latin typeface="Lucida Console" charset="0"/>
                <a:ea typeface="Lucida Console" charset="0"/>
                <a:cs typeface="Lucida Console" charset="0"/>
              </a:rPr>
              <a:t>s.day</a:t>
            </a:r>
            <a:r>
              <a:rPr lang="en-US" sz="2000" dirty="0" smtClean="0">
                <a:solidFill>
                  <a:srgbClr val="000000"/>
                </a:solidFill>
                <a:latin typeface="Lucida Console" charset="0"/>
                <a:ea typeface="Lucida Console" charset="0"/>
                <a:cs typeface="Lucida Console" charset="0"/>
              </a:rPr>
              <a:t>=1</a:t>
            </a:r>
          </a:p>
          <a:p>
            <a:pPr algn="l" rtl="0" latinLnBrk="1" hangingPunct="0"/>
            <a:r>
              <a:rPr lang="en-US" sz="2000" dirty="0" smtClean="0">
                <a:solidFill>
                  <a:srgbClr val="000000"/>
                </a:solidFill>
                <a:latin typeface="Lucida Console" charset="0"/>
                <a:ea typeface="Lucida Console" charset="0"/>
                <a:cs typeface="Lucida Console" charset="0"/>
              </a:rPr>
              <a:t>ORDER BY </a:t>
            </a:r>
            <a:r>
              <a:rPr lang="en-US" sz="2000" dirty="0" err="1" smtClean="0">
                <a:solidFill>
                  <a:srgbClr val="000000"/>
                </a:solidFill>
                <a:latin typeface="Lucida Console" charset="0"/>
                <a:ea typeface="Lucida Console" charset="0"/>
                <a:cs typeface="Lucida Console" charset="0"/>
              </a:rPr>
              <a:t>s.utc</a:t>
            </a:r>
            <a:r>
              <a:rPr lang="en-US" sz="2000" dirty="0" smtClean="0">
                <a:solidFill>
                  <a:srgbClr val="000000"/>
                </a:solidFill>
                <a:latin typeface="Lucida Console" charset="0"/>
                <a:ea typeface="Lucida Console" charset="0"/>
                <a:cs typeface="Lucida Console" charset="0"/>
              </a:rPr>
              <a:t>;</a:t>
            </a:r>
            <a:endParaRPr kumimoji="0" lang="en-US" sz="2000" b="0" i="0" u="none" strike="noStrike" cap="none" spc="0" normalizeH="0" dirty="0" smtClean="0">
              <a:ln>
                <a:noFill/>
              </a:ln>
              <a:solidFill>
                <a:srgbClr val="000000"/>
              </a:solidFill>
              <a:effectLst/>
              <a:uFillTx/>
              <a:latin typeface="Lucida Console" charset="0"/>
              <a:ea typeface="Lucida Console" charset="0"/>
              <a:cs typeface="Lucida Console" charset="0"/>
              <a:sym typeface="Calibri"/>
            </a:endParaRPr>
          </a:p>
        </p:txBody>
      </p:sp>
    </p:spTree>
    <p:extLst>
      <p:ext uri="{BB962C8B-B14F-4D97-AF65-F5344CB8AC3E}">
        <p14:creationId xmlns:p14="http://schemas.microsoft.com/office/powerpoint/2010/main" val="1273201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N1QL Tutorial</a:t>
            </a:r>
            <a:endParaRPr lang="en-US" dirty="0"/>
          </a:p>
        </p:txBody>
      </p:sp>
      <p:sp>
        <p:nvSpPr>
          <p:cNvPr id="4" name="Content Placeholder 3"/>
          <p:cNvSpPr>
            <a:spLocks noGrp="1"/>
          </p:cNvSpPr>
          <p:nvPr>
            <p:ph idx="1"/>
          </p:nvPr>
        </p:nvSpPr>
        <p:spPr>
          <a:xfrm>
            <a:off x="568131" y="2343150"/>
            <a:ext cx="8007739" cy="457201"/>
          </a:xfrm>
        </p:spPr>
        <p:txBody>
          <a:bodyPr/>
          <a:lstStyle/>
          <a:p>
            <a:r>
              <a:rPr lang="en-US" dirty="0"/>
              <a:t>http://</a:t>
            </a:r>
            <a:r>
              <a:rPr lang="en-US" dirty="0" err="1"/>
              <a:t>query.pub.couchbase.com</a:t>
            </a:r>
            <a:r>
              <a:rPr lang="en-US" dirty="0"/>
              <a:t>/</a:t>
            </a:r>
            <a:r>
              <a:rPr lang="en-US" dirty="0" smtClean="0"/>
              <a:t>tutorial</a:t>
            </a:r>
            <a:endParaRPr lang="en-US" dirty="0"/>
          </a:p>
        </p:txBody>
      </p:sp>
    </p:spTree>
    <p:extLst>
      <p:ext uri="{BB962C8B-B14F-4D97-AF65-F5344CB8AC3E}">
        <p14:creationId xmlns:p14="http://schemas.microsoft.com/office/powerpoint/2010/main" val="184311491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We’ve Covered</a:t>
            </a:r>
            <a:endParaRPr lang="en-US" dirty="0"/>
          </a:p>
        </p:txBody>
      </p:sp>
      <p:sp>
        <p:nvSpPr>
          <p:cNvPr id="3" name="Content Placeholder 2"/>
          <p:cNvSpPr>
            <a:spLocks noGrp="1"/>
          </p:cNvSpPr>
          <p:nvPr>
            <p:ph idx="1"/>
          </p:nvPr>
        </p:nvSpPr>
        <p:spPr/>
        <p:txBody>
          <a:bodyPr/>
          <a:lstStyle/>
          <a:p>
            <a:r>
              <a:rPr lang="en-US" dirty="0" smtClean="0"/>
              <a:t>Existing </a:t>
            </a:r>
            <a:r>
              <a:rPr lang="en-US" dirty="0" err="1" smtClean="0"/>
              <a:t>NoSQL</a:t>
            </a:r>
            <a:r>
              <a:rPr lang="en-US" dirty="0" smtClean="0"/>
              <a:t> Databases</a:t>
            </a:r>
          </a:p>
          <a:p>
            <a:r>
              <a:rPr lang="en-US" dirty="0" smtClean="0"/>
              <a:t>Modeling Document Data</a:t>
            </a:r>
          </a:p>
          <a:p>
            <a:r>
              <a:rPr lang="en-US" dirty="0" smtClean="0"/>
              <a:t>Designing Document Keys</a:t>
            </a:r>
          </a:p>
          <a:p>
            <a:r>
              <a:rPr lang="en-US" dirty="0" smtClean="0"/>
              <a:t>Couchbase Document Querying</a:t>
            </a:r>
          </a:p>
          <a:p>
            <a:r>
              <a:rPr lang="en-US" dirty="0" smtClean="0"/>
              <a:t>N1QL</a:t>
            </a:r>
            <a:endParaRPr lang="en-US" dirty="0"/>
          </a:p>
        </p:txBody>
      </p:sp>
    </p:spTree>
    <p:extLst>
      <p:ext uri="{BB962C8B-B14F-4D97-AF65-F5344CB8AC3E}">
        <p14:creationId xmlns:p14="http://schemas.microsoft.com/office/powerpoint/2010/main" val="28777960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8360" y="1894642"/>
            <a:ext cx="2327280" cy="1354217"/>
          </a:xfrm>
          <a:prstGeom prst="rect">
            <a:avLst/>
          </a:prstGeom>
          <a:noFill/>
        </p:spPr>
        <p:txBody>
          <a:bodyPr wrap="none" rtlCol="0">
            <a:spAutoFit/>
          </a:bodyPr>
          <a:lstStyle/>
          <a:p>
            <a:pPr algn="ctr"/>
            <a:r>
              <a:rPr lang="en-US" sz="3200" b="1" dirty="0" smtClean="0">
                <a:solidFill>
                  <a:schemeClr val="accent2"/>
                </a:solidFill>
              </a:rPr>
              <a:t>Demo Time!</a:t>
            </a:r>
          </a:p>
          <a:p>
            <a:pPr algn="ctr"/>
            <a:endParaRPr lang="en-US" sz="3200" b="1" dirty="0">
              <a:solidFill>
                <a:schemeClr val="accent2"/>
              </a:solidFill>
            </a:endParaRPr>
          </a:p>
          <a:p>
            <a:pPr algn="ctr"/>
            <a:r>
              <a:rPr lang="en-US" dirty="0" smtClean="0"/>
              <a:t>A Java SDK Example</a:t>
            </a:r>
          </a:p>
        </p:txBody>
      </p:sp>
    </p:spTree>
    <p:extLst>
      <p:ext uri="{BB962C8B-B14F-4D97-AF65-F5344CB8AC3E}">
        <p14:creationId xmlns:p14="http://schemas.microsoft.com/office/powerpoint/2010/main" val="323311602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Labs on </a:t>
            </a:r>
            <a:r>
              <a:rPr lang="en-US" dirty="0" err="1" smtClean="0"/>
              <a:t>GitHub</a:t>
            </a:r>
            <a:endParaRPr lang="en-US" dirty="0"/>
          </a:p>
        </p:txBody>
      </p:sp>
      <p:sp>
        <p:nvSpPr>
          <p:cNvPr id="3" name="TextBox 2"/>
          <p:cNvSpPr txBox="1"/>
          <p:nvPr/>
        </p:nvSpPr>
        <p:spPr>
          <a:xfrm>
            <a:off x="572703" y="1863864"/>
            <a:ext cx="7998595" cy="1415772"/>
          </a:xfrm>
          <a:prstGeom prst="rect">
            <a:avLst/>
          </a:prstGeom>
          <a:noFill/>
        </p:spPr>
        <p:txBody>
          <a:bodyPr wrap="square" rtlCol="0">
            <a:spAutoFit/>
          </a:bodyPr>
          <a:lstStyle/>
          <a:p>
            <a:r>
              <a:rPr lang="en-US" b="1" dirty="0" err="1" smtClean="0"/>
              <a:t>Node.js</a:t>
            </a:r>
            <a:endParaRPr lang="en-US" b="1" dirty="0" smtClean="0"/>
          </a:p>
          <a:p>
            <a:r>
              <a:rPr lang="en-US" sz="1600" dirty="0"/>
              <a:t>https://</a:t>
            </a:r>
            <a:r>
              <a:rPr lang="en-US" sz="1600" dirty="0" err="1"/>
              <a:t>github.com</a:t>
            </a:r>
            <a:r>
              <a:rPr lang="en-US" sz="1600" dirty="0"/>
              <a:t>/</a:t>
            </a:r>
            <a:r>
              <a:rPr lang="en-US" sz="1600" dirty="0" err="1"/>
              <a:t>couchbaselabs</a:t>
            </a:r>
            <a:r>
              <a:rPr lang="en-US" sz="1600" dirty="0"/>
              <a:t>/try-</a:t>
            </a:r>
            <a:r>
              <a:rPr lang="en-US" sz="1600" dirty="0" err="1"/>
              <a:t>cb</a:t>
            </a:r>
            <a:r>
              <a:rPr lang="en-US" sz="1600" dirty="0"/>
              <a:t>-</a:t>
            </a:r>
            <a:r>
              <a:rPr lang="en-US" sz="1600" dirty="0" err="1"/>
              <a:t>nodejs</a:t>
            </a:r>
            <a:endParaRPr lang="en-US" sz="1600" dirty="0"/>
          </a:p>
          <a:p>
            <a:endParaRPr lang="en-US" dirty="0" smtClean="0"/>
          </a:p>
          <a:p>
            <a:r>
              <a:rPr lang="en-US" b="1" dirty="0" smtClean="0"/>
              <a:t>Java</a:t>
            </a:r>
          </a:p>
          <a:p>
            <a:r>
              <a:rPr lang="en-US" sz="1600" dirty="0"/>
              <a:t>https://</a:t>
            </a:r>
            <a:r>
              <a:rPr lang="en-US" sz="1600" dirty="0" err="1"/>
              <a:t>github.com</a:t>
            </a:r>
            <a:r>
              <a:rPr lang="en-US" sz="1600" dirty="0"/>
              <a:t>/</a:t>
            </a:r>
            <a:r>
              <a:rPr lang="en-US" sz="1600" dirty="0" err="1"/>
              <a:t>couchbaselabs</a:t>
            </a:r>
            <a:r>
              <a:rPr lang="en-US" sz="1600" dirty="0"/>
              <a:t>/try-</a:t>
            </a:r>
            <a:r>
              <a:rPr lang="en-US" sz="1600" dirty="0" err="1"/>
              <a:t>cb</a:t>
            </a:r>
            <a:r>
              <a:rPr lang="en-US" sz="1600" dirty="0"/>
              <a:t>-java</a:t>
            </a:r>
          </a:p>
        </p:txBody>
      </p:sp>
    </p:spTree>
    <p:extLst>
      <p:ext uri="{BB962C8B-B14F-4D97-AF65-F5344CB8AC3E}">
        <p14:creationId xmlns:p14="http://schemas.microsoft.com/office/powerpoint/2010/main" val="28561564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6" name="Subtitle 5"/>
          <p:cNvSpPr>
            <a:spLocks noGrp="1"/>
          </p:cNvSpPr>
          <p:nvPr>
            <p:ph type="subTitle" idx="1"/>
          </p:nvPr>
        </p:nvSpPr>
        <p:spPr/>
        <p:txBody>
          <a:bodyPr/>
          <a:lstStyle/>
          <a:p>
            <a:endParaRPr lang="en-US"/>
          </a:p>
        </p:txBody>
      </p:sp>
      <p:sp>
        <p:nvSpPr>
          <p:cNvPr id="3" name="Footer Placeholder 2"/>
          <p:cNvSpPr>
            <a:spLocks noGrp="1"/>
          </p:cNvSpPr>
          <p:nvPr>
            <p:ph type="ftr" sz="quarter" idx="4294967295"/>
          </p:nvPr>
        </p:nvSpPr>
        <p:spPr>
          <a:xfrm>
            <a:off x="0" y="4767263"/>
            <a:ext cx="2895600" cy="274637"/>
          </a:xfrm>
        </p:spPr>
        <p:txBody>
          <a:bodyPr/>
          <a:lstStyle/>
          <a:p>
            <a:r>
              <a:rPr lang="en-US" smtClean="0"/>
              <a:t>©2014 Couchbase, Inc. </a:t>
            </a:r>
            <a:endParaRPr lang="en-US" dirty="0"/>
          </a:p>
        </p:txBody>
      </p:sp>
    </p:spTree>
    <p:extLst>
      <p:ext uri="{BB962C8B-B14F-4D97-AF65-F5344CB8AC3E}">
        <p14:creationId xmlns:p14="http://schemas.microsoft.com/office/powerpoint/2010/main" val="241749799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a:t>
            </a:r>
            <a:endParaRPr lang="en-US" dirty="0"/>
          </a:p>
        </p:txBody>
      </p:sp>
      <p:sp>
        <p:nvSpPr>
          <p:cNvPr id="3" name="Content Placeholder 2"/>
          <p:cNvSpPr>
            <a:spLocks noGrp="1"/>
          </p:cNvSpPr>
          <p:nvPr>
            <p:ph idx="1"/>
          </p:nvPr>
        </p:nvSpPr>
        <p:spPr>
          <a:xfrm>
            <a:off x="457208" y="2312789"/>
            <a:ext cx="8007739" cy="517923"/>
          </a:xfrm>
        </p:spPr>
        <p:txBody>
          <a:bodyPr/>
          <a:lstStyle/>
          <a:p>
            <a:pPr algn="ctr"/>
            <a:r>
              <a:rPr lang="en-US" dirty="0" smtClean="0"/>
              <a:t>We’re Hiring!</a:t>
            </a:r>
            <a:endParaRPr lang="en-US" dirty="0"/>
          </a:p>
        </p:txBody>
      </p:sp>
    </p:spTree>
    <p:extLst>
      <p:ext uri="{BB962C8B-B14F-4D97-AF65-F5344CB8AC3E}">
        <p14:creationId xmlns:p14="http://schemas.microsoft.com/office/powerpoint/2010/main" val="299443613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8" y="1581150"/>
            <a:ext cx="8007739" cy="1981201"/>
          </a:xfrm>
        </p:spPr>
        <p:txBody>
          <a:bodyPr/>
          <a:lstStyle/>
          <a:p>
            <a:r>
              <a:rPr lang="en-US" b="1" dirty="0" smtClean="0">
                <a:solidFill>
                  <a:srgbClr val="FF0000"/>
                </a:solidFill>
              </a:rPr>
              <a:t>Thank You!</a:t>
            </a:r>
          </a:p>
          <a:p>
            <a:endParaRPr lang="en-US" dirty="0"/>
          </a:p>
          <a:p>
            <a:r>
              <a:rPr lang="en-US" sz="1800" dirty="0" smtClean="0"/>
              <a:t>Nic Raboy</a:t>
            </a:r>
          </a:p>
          <a:p>
            <a:r>
              <a:rPr lang="en-US" sz="1800" dirty="0" smtClean="0"/>
              <a:t>@</a:t>
            </a:r>
            <a:r>
              <a:rPr lang="en-US" sz="1800" dirty="0" err="1" smtClean="0"/>
              <a:t>nraboy</a:t>
            </a:r>
            <a:r>
              <a:rPr lang="en-US" sz="1800" dirty="0" smtClean="0"/>
              <a:t> (Twitter)</a:t>
            </a:r>
            <a:endParaRPr lang="en-US" sz="1800" dirty="0"/>
          </a:p>
        </p:txBody>
      </p:sp>
    </p:spTree>
    <p:extLst>
      <p:ext uri="{BB962C8B-B14F-4D97-AF65-F5344CB8AC3E}">
        <p14:creationId xmlns:p14="http://schemas.microsoft.com/office/powerpoint/2010/main" val="6524731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schemas.openxmlformats.org/package/2006/metadata/core-properties"/>
    <ds:schemaRef ds:uri="http://www.w3.org/XML/1998/namespace"/>
    <ds:schemaRef ds:uri="http://purl.org/dc/terms/"/>
    <ds:schemaRef ds:uri="http://schemas.microsoft.com/sharepoint/v3/fields"/>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8133</TotalTime>
  <Words>4640</Words>
  <Application>Microsoft Macintosh PowerPoint</Application>
  <PresentationFormat>On-screen Show (16:9)</PresentationFormat>
  <Paragraphs>814</Paragraphs>
  <Slides>98</Slides>
  <Notes>61</Notes>
  <HiddenSlides>0</HiddenSlides>
  <MMClips>0</MMClips>
  <ScaleCrop>false</ScaleCrop>
  <HeadingPairs>
    <vt:vector size="4" baseType="variant">
      <vt:variant>
        <vt:lpstr>Theme</vt:lpstr>
      </vt:variant>
      <vt:variant>
        <vt:i4>3</vt:i4>
      </vt:variant>
      <vt:variant>
        <vt:lpstr>Slide Titles</vt:lpstr>
      </vt:variant>
      <vt:variant>
        <vt:i4>98</vt:i4>
      </vt:variant>
    </vt:vector>
  </HeadingPairs>
  <TitlesOfParts>
    <vt:vector size="101" baseType="lpstr">
      <vt:lpstr>1_Office Theme</vt:lpstr>
      <vt:lpstr>2_Office Theme</vt:lpstr>
      <vt:lpstr>Office Theme</vt:lpstr>
      <vt:lpstr>PowerPoint Presentation</vt:lpstr>
      <vt:lpstr>About Me</vt:lpstr>
      <vt:lpstr>PowerPoint Presentation</vt:lpstr>
      <vt:lpstr>NoSQL?</vt:lpstr>
      <vt:lpstr>Key-Value</vt:lpstr>
      <vt:lpstr>Key-Value</vt:lpstr>
      <vt:lpstr>Key-Value</vt:lpstr>
      <vt:lpstr>Document</vt:lpstr>
      <vt:lpstr>Document</vt:lpstr>
      <vt:lpstr>Document</vt:lpstr>
      <vt:lpstr>The Others: Column &amp; Graph</vt:lpstr>
      <vt:lpstr>PowerPoint Presentation</vt:lpstr>
      <vt:lpstr>Couchbase provides a complete Data Management solution</vt:lpstr>
      <vt:lpstr>Basic Operation</vt:lpstr>
      <vt:lpstr>PowerPoint Presentation</vt:lpstr>
      <vt:lpstr>An Ecommerce Order - RDBMS</vt:lpstr>
      <vt:lpstr>Referred Documents</vt:lpstr>
      <vt:lpstr>Embedded Document</vt:lpstr>
      <vt:lpstr>When to embed</vt:lpstr>
      <vt:lpstr>When to refer</vt:lpstr>
      <vt:lpstr>PowerPoint Presentation</vt:lpstr>
      <vt:lpstr>Three ways to build a key</vt:lpstr>
      <vt:lpstr>Human readable/deterministic</vt:lpstr>
      <vt:lpstr>Random/computer generated</vt:lpstr>
      <vt:lpstr>Using counters to generate keys</vt:lpstr>
      <vt:lpstr>Multiple look-up documents</vt:lpstr>
      <vt:lpstr>Compound keys</vt:lpstr>
      <vt:lpstr>Compound keys: example</vt:lpstr>
      <vt:lpstr>Compound keys: example</vt:lpstr>
      <vt:lpstr>Compound keys: example</vt:lpstr>
      <vt:lpstr>Compound keys: example</vt:lpstr>
      <vt:lpstr>Three ways to build a key</vt:lpstr>
      <vt:lpstr>PowerPoint Presentation</vt:lpstr>
      <vt:lpstr>Querying the JSON profile</vt:lpstr>
      <vt:lpstr>Manual 2i</vt:lpstr>
      <vt:lpstr>Automatic 2i: views</vt:lpstr>
      <vt:lpstr>PowerPoint Presentation</vt:lpstr>
      <vt:lpstr>What is N1QL?</vt:lpstr>
      <vt:lpstr>Language Highlights</vt:lpstr>
      <vt:lpstr>Document-oriented Extensions</vt:lpstr>
      <vt:lpstr>Metadata access</vt:lpstr>
      <vt:lpstr>Offloading computation to N1QL</vt:lpstr>
      <vt:lpstr>N1QL</vt:lpstr>
      <vt:lpstr>SELECT</vt:lpstr>
      <vt:lpstr>SELECT</vt:lpstr>
      <vt:lpstr>PowerPoint Presentation</vt:lpstr>
      <vt:lpstr>PowerPoint Presentation</vt:lpstr>
      <vt:lpstr>PowerPoint Presentation</vt:lpstr>
      <vt:lpstr>SELECT</vt:lpstr>
      <vt:lpstr>PowerPoint Presentation</vt:lpstr>
      <vt:lpstr>PowerPoint Presentation</vt:lpstr>
      <vt:lpstr>SELECT</vt:lpstr>
      <vt:lpstr>PowerPoint Presentation</vt:lpstr>
      <vt:lpstr>SELECT</vt:lpstr>
      <vt:lpstr>But this is JSON</vt:lpstr>
      <vt:lpstr>ARRAY ELEMENTS</vt:lpstr>
      <vt:lpstr>ARRAY ELEMENTS</vt:lpstr>
      <vt:lpstr>DISTINCT ARRAY ELEMENTS</vt:lpstr>
      <vt:lpstr>DISTINCT ARRAY ELEMENTS</vt:lpstr>
      <vt:lpstr>REMOVE MISSING ITEMS</vt:lpstr>
      <vt:lpstr>REMOVE MISSING ITEMS</vt:lpstr>
      <vt:lpstr>WHO IS GOING TO DROIDCON SWEDEN?</vt:lpstr>
      <vt:lpstr>WHO IS GOING TO DROIDCON SWEDEN?</vt:lpstr>
      <vt:lpstr>What's going on underneath?</vt:lpstr>
      <vt:lpstr>EXPLAIN</vt:lpstr>
      <vt:lpstr>EXPLAIN</vt:lpstr>
      <vt:lpstr>Surely I can write too?</vt:lpstr>
      <vt:lpstr>Updating and deleting</vt:lpstr>
      <vt:lpstr>A larger data-set: travel-sample</vt:lpstr>
      <vt:lpstr>TRAVEL SAMPLE DATA</vt:lpstr>
      <vt:lpstr>travel-sample</vt:lpstr>
      <vt:lpstr>CREATE PRIMARY INDEX</vt:lpstr>
      <vt:lpstr>PowerPoint Presentation</vt:lpstr>
      <vt:lpstr>PowerPoint Presentation</vt:lpstr>
      <vt:lpstr>SELECT</vt:lpstr>
      <vt:lpstr>SELECT</vt:lpstr>
      <vt:lpstr>PowerPoint Presentation</vt:lpstr>
      <vt:lpstr>SELECT</vt:lpstr>
      <vt:lpstr>SELECT</vt:lpstr>
      <vt:lpstr>PowerPoint Presentation</vt:lpstr>
      <vt:lpstr>Indexes</vt:lpstr>
      <vt:lpstr>PowerPoint Presentation</vt:lpstr>
      <vt:lpstr>CREATE INDEX</vt:lpstr>
      <vt:lpstr>PowerPoint Presentation</vt:lpstr>
      <vt:lpstr>SELECT WITH AN INDEX</vt:lpstr>
      <vt:lpstr>JOINs</vt:lpstr>
      <vt:lpstr>JOINs</vt:lpstr>
      <vt:lpstr>IN JSON</vt:lpstr>
      <vt:lpstr>A Simple Join</vt:lpstr>
      <vt:lpstr>Who Flies LHR-&gt;SFO?</vt:lpstr>
      <vt:lpstr>Unnesting The Schedule Data</vt:lpstr>
      <vt:lpstr>N1QL Tutorial</vt:lpstr>
      <vt:lpstr>What We’ve Covered</vt:lpstr>
      <vt:lpstr>PowerPoint Presentation</vt:lpstr>
      <vt:lpstr>Couchbase Labs on GitHub</vt:lpstr>
      <vt:lpstr>Questions?</vt:lpstr>
      <vt:lpstr>Couchbase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Nic Raboy</cp:lastModifiedBy>
  <cp:revision>478</cp:revision>
  <dcterms:created xsi:type="dcterms:W3CDTF">2010-04-12T23:12:02Z</dcterms:created>
  <dcterms:modified xsi:type="dcterms:W3CDTF">2016-02-15T17:14:20Z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